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19"/>
  </p:handoutMasterIdLst>
  <p:sldIdLst>
    <p:sldId id="346" r:id="rId3"/>
    <p:sldId id="260" r:id="rId4"/>
    <p:sldId id="344" r:id="rId5"/>
    <p:sldId id="288" r:id="rId6"/>
    <p:sldId id="345" r:id="rId7"/>
    <p:sldId id="334" r:id="rId8"/>
    <p:sldId id="335" r:id="rId9"/>
    <p:sldId id="336" r:id="rId10"/>
    <p:sldId id="340" r:id="rId11"/>
    <p:sldId id="347" r:id="rId12"/>
    <p:sldId id="349" r:id="rId13"/>
    <p:sldId id="350" r:id="rId14"/>
    <p:sldId id="351" r:id="rId15"/>
    <p:sldId id="352" r:id="rId16"/>
    <p:sldId id="353" r:id="rId17"/>
    <p:sldId id="338" r:id="rId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F"/>
    <a:srgbClr val="CC3399"/>
    <a:srgbClr val="D60093"/>
    <a:srgbClr val="FF3399"/>
    <a:srgbClr val="3333FF"/>
    <a:srgbClr val="0000C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15" autoAdjust="0"/>
  </p:normalViewPr>
  <p:slideViewPr>
    <p:cSldViewPr>
      <p:cViewPr varScale="1">
        <p:scale>
          <a:sx n="68" d="100"/>
          <a:sy n="68" d="100"/>
        </p:scale>
        <p:origin x="144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CAB606F-749C-42A3-A662-D6E1AB24FFD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B6FC2-1B1B-4282-B79F-6A2B81F18A9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ACEB2-D1A6-49B6-AE71-D642C01C4E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D4F92-CF12-4D0F-9BBC-5C49317D283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33AEE-7796-4374-9A0D-DC630EC2D2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8FB1A-1333-4F90-ADDC-C6E439BAF44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EF74-50D4-4DE5-867A-D101A9EB18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0CDC1-4DC8-49DC-8532-AC989D5F78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1C694-3FC8-4EF2-BBB9-F69D8ADB1C1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CD22A-4F2D-4EA7-BAD7-B228D15C00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D1655-89E9-449B-91B7-68496453571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BF04B-BF96-4225-8351-FCF7C2E24A6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0CA423D-2175-4A58-B9AC-5E30D4993BD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media" Target="../media/media14.m4a"/><Relationship Id="rId4" Type="http://schemas.openxmlformats.org/officeDocument/2006/relationships/audio" Target="../media/media14.m4a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media" Target="../media/media16.m4a"/><Relationship Id="rId3" Type="http://schemas.openxmlformats.org/officeDocument/2006/relationships/audio" Target="../media/media16.m4a"/><Relationship Id="rId2" Type="http://schemas.openxmlformats.org/officeDocument/2006/relationships/hyperlink" Target="http://222.201.130.196/" TargetMode="Externa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media" Target="../media/media4.m4a"/><Relationship Id="rId4" Type="http://schemas.openxmlformats.org/officeDocument/2006/relationships/audio" Target="../media/media4.m4a"/><Relationship Id="rId3" Type="http://schemas.openxmlformats.org/officeDocument/2006/relationships/hyperlink" Target="&#30005;&#23376;&#25216;&#26415;&#23454;&#39564;&#36164;&#26009;&#65288;new&#65289;/lan&#30005;&#36335;&#19982;&#30005;&#23376;&#25216;&#26415;&#23454;&#39564;/&#23454;&#39564;16&#12289;&#25972;&#27969;&#28388;&#27874;&#31283;&#21387;&#30005;&#36335;lan.ppt#-1,6,&#24187;&#28783;&#29255;%206" TargetMode="External"/><Relationship Id="rId2" Type="http://schemas.openxmlformats.org/officeDocument/2006/relationships/image" Target="../media/image3.png"/><Relationship Id="rId1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media" Target="../media/media7.m4a"/><Relationship Id="rId3" Type="http://schemas.openxmlformats.org/officeDocument/2006/relationships/audio" Target="../media/media7.m4a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6" Type="http://schemas.microsoft.com/office/2007/relationships/media" Target="../media/media8.m4a"/><Relationship Id="rId5" Type="http://schemas.openxmlformats.org/officeDocument/2006/relationships/audio" Target="../media/media8.m4a"/><Relationship Id="rId4" Type="http://schemas.openxmlformats.org/officeDocument/2006/relationships/image" Target="../media/image6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media" Target="../media/media9.m4a"/><Relationship Id="rId3" Type="http://schemas.openxmlformats.org/officeDocument/2006/relationships/audio" Target="../media/media9.m4a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C00000"/>
                </a:solidFill>
              </a:rPr>
              <a:t>电工电子实验教学中心</a:t>
            </a:r>
            <a:endParaRPr lang="zh-CN" altLang="en-US" b="1" smtClean="0">
              <a:solidFill>
                <a:srgbClr val="C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http://222.201.130.196</a:t>
            </a:r>
            <a:endParaRPr lang="en-US" altLang="zh-CN" smtClean="0"/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63688" y="169227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2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、整流桥</a:t>
            </a:r>
            <a:r>
              <a:rPr kumimoji="1" lang="en-US" altLang="zh-CN" sz="2400" b="1">
                <a:latin typeface="Times New Roman" panose="02020503050405090304" pitchFamily="18" charset="0"/>
              </a:rPr>
              <a:t>-</a:t>
            </a:r>
            <a:r>
              <a:rPr kumimoji="1" lang="zh-CN" altLang="en-US" sz="2400" b="1">
                <a:latin typeface="Times New Roman" panose="02020503050405090304" pitchFamily="18" charset="0"/>
              </a:rPr>
              <a:t>由</a:t>
            </a:r>
            <a:r>
              <a:rPr kumimoji="1" lang="en-US" altLang="zh-CN" sz="2400" b="1">
                <a:latin typeface="Times New Roman" panose="02020503050405090304" pitchFamily="18" charset="0"/>
              </a:rPr>
              <a:t>4</a:t>
            </a:r>
            <a:r>
              <a:rPr kumimoji="1" lang="zh-CN" altLang="en-US" sz="2400" b="1">
                <a:latin typeface="Times New Roman" panose="02020503050405090304" pitchFamily="18" charset="0"/>
              </a:rPr>
              <a:t>个二极管（</a:t>
            </a:r>
            <a:r>
              <a:rPr kumimoji="1" lang="en-US" altLang="zh-CN" sz="2400" b="1">
                <a:latin typeface="Times New Roman" panose="02020503050405090304" pitchFamily="18" charset="0"/>
              </a:rPr>
              <a:t>Diodes-FWB-1B4B42</a:t>
            </a:r>
            <a:r>
              <a:rPr kumimoji="1" lang="zh-CN" altLang="en-US" sz="2400" b="1">
                <a:latin typeface="Times New Roman" panose="02020503050405090304" pitchFamily="18" charset="0"/>
              </a:rPr>
              <a:t>）组成</a:t>
            </a:r>
            <a:endParaRPr kumimoji="1" lang="zh-CN" altLang="en-US" sz="2400" b="1"/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7115175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5300" y="3520281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2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、电阻、电容</a:t>
            </a:r>
            <a:endParaRPr kumimoji="1" lang="zh-CN" altLang="en-US" sz="2400" b="1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593850"/>
            <a:ext cx="7859712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2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、电阻、电容（注意电容的极性）</a:t>
            </a:r>
            <a:endParaRPr kumimoji="1" lang="zh-CN" altLang="en-US" sz="2400" b="1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631950"/>
            <a:ext cx="7624763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3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、稳压管（</a:t>
            </a:r>
            <a:r>
              <a:rPr kumimoji="1" lang="en-US" altLang="zh-CN" sz="2400" b="1">
                <a:latin typeface="Times New Roman" panose="02020503050405090304" pitchFamily="18" charset="0"/>
              </a:rPr>
              <a:t>Diodes-ZENER-ZPD7.5</a:t>
            </a:r>
            <a:r>
              <a:rPr kumimoji="1" lang="zh-CN" altLang="en-US" sz="2400" b="1">
                <a:latin typeface="Times New Roman" panose="02020503050405090304" pitchFamily="18" charset="0"/>
              </a:rPr>
              <a:t>）得到</a:t>
            </a:r>
            <a:r>
              <a:rPr kumimoji="1" lang="en-US" altLang="zh-CN" sz="2400" b="1">
                <a:latin typeface="Times New Roman" panose="02020503050405090304" pitchFamily="18" charset="0"/>
              </a:rPr>
              <a:t>7.5v</a:t>
            </a:r>
            <a:r>
              <a:rPr kumimoji="1" lang="zh-CN" altLang="en-US" sz="2400" b="1">
                <a:latin typeface="Times New Roman" panose="02020503050405090304" pitchFamily="18" charset="0"/>
              </a:rPr>
              <a:t>电压</a:t>
            </a:r>
            <a:endParaRPr kumimoji="1" lang="zh-CN" altLang="en-US" sz="2400" b="1"/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628775"/>
            <a:ext cx="6551612" cy="5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7477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4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、示波器</a:t>
            </a:r>
            <a:endParaRPr kumimoji="1" lang="zh-CN" altLang="en-US" sz="2400" b="1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370013"/>
            <a:ext cx="1728788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63" y="2246313"/>
            <a:ext cx="5711825" cy="34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5143500"/>
            <a:ext cx="159067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89613" y="120967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4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、示波器</a:t>
            </a:r>
            <a:r>
              <a:rPr kumimoji="1" lang="en-US" altLang="zh-CN" sz="2400" b="1">
                <a:latin typeface="Times New Roman" panose="02020503050405090304" pitchFamily="18" charset="0"/>
              </a:rPr>
              <a:t>-</a:t>
            </a:r>
            <a:r>
              <a:rPr kumimoji="1" lang="zh-CN" altLang="en-US" sz="2400" b="1">
                <a:latin typeface="Times New Roman" panose="02020503050405090304" pitchFamily="18" charset="0"/>
              </a:rPr>
              <a:t>注意接地，运行后双击即可查看波形</a:t>
            </a:r>
            <a:endParaRPr kumimoji="1" lang="zh-CN" altLang="en-US" sz="2400" b="1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481513"/>
            <a:ext cx="2759075" cy="23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7589837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203575" y="4437063"/>
            <a:ext cx="59404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503050405090304" pitchFamily="18" charset="0"/>
              </a:rPr>
              <a:t>直流要有接地，交流（输入边）不接地</a:t>
            </a:r>
            <a:endParaRPr kumimoji="1" lang="zh-CN" altLang="en-US" sz="2400" b="1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2080" y="5680307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0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utoUpdateAnimBg="0"/>
      <p:bldP spid="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420938"/>
            <a:ext cx="8789987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04825" y="1052513"/>
            <a:ext cx="845978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503050405090304" pitchFamily="18" charset="0"/>
              </a:rPr>
              <a:t>网站数据验证          </a:t>
            </a:r>
            <a:r>
              <a:rPr lang="en-US" altLang="zh-CN" sz="2400">
                <a:hlinkClick r:id="rId2"/>
              </a:rPr>
              <a:t>http://222.201.130.196</a:t>
            </a:r>
            <a:r>
              <a:rPr lang="en-US" altLang="zh-CN" sz="2400"/>
              <a:t> </a:t>
            </a:r>
            <a:r>
              <a:rPr lang="zh-CN" altLang="en-US" sz="2400"/>
              <a:t>进入主页，连线复习，找到实验，打开数据验证</a:t>
            </a:r>
            <a:endParaRPr lang="en-US" altLang="zh-CN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 b="1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0152" y="1879601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1754188" y="215900"/>
            <a:ext cx="57705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ea typeface="隶书" panose="02010509060101010101" pitchFamily="49" charset="-122"/>
              </a:rPr>
              <a:t>整流滤波稳压电路</a:t>
            </a:r>
            <a:endParaRPr lang="zh-CN" altLang="en-US" sz="3600" b="1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323850" y="908050"/>
            <a:ext cx="8075613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D60093"/>
                </a:solidFill>
              </a:rPr>
              <a:t>一、实验目的</a:t>
            </a:r>
            <a:endParaRPr lang="zh-CN" altLang="en-US" sz="2800" b="1">
              <a:solidFill>
                <a:srgbClr val="D6009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468313" y="1412875"/>
            <a:ext cx="8675687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400" b="1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、 熟悉整流、滤波及稳压电路的功能，加深对直流稳压电</a:t>
            </a:r>
            <a:endParaRPr lang="zh-CN" altLang="en-US" sz="24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2400" b="1">
                <a:latin typeface="宋体" panose="02010600030101010101" pitchFamily="2" charset="-122"/>
              </a:rPr>
              <a:t>    源原理的理解。</a:t>
            </a:r>
            <a:endParaRPr lang="zh-CN" altLang="en-US" sz="24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</a:rPr>
              <a:t>、 学会测量直流稳压电源的各项技术指标。</a:t>
            </a:r>
            <a:endParaRPr lang="zh-CN" altLang="en-US" sz="24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400" b="1"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</a:rPr>
              <a:t>、 通过数据测量和波形观察进一步了解直流稳压电源的性能。</a:t>
            </a:r>
            <a:endParaRPr lang="zh-CN" altLang="en-US" sz="24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13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2400" b="1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99592" y="4473371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2800" b="1" smtClean="0">
                <a:solidFill>
                  <a:srgbClr val="D60093"/>
                </a:solidFill>
              </a:rPr>
              <a:t>二、实验原理</a:t>
            </a:r>
            <a:endParaRPr lang="zh-CN" altLang="en-US" sz="2800" b="1" smtClean="0">
              <a:solidFill>
                <a:srgbClr val="D60093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 smtClean="0">
                <a:ea typeface="华文宋体" panose="02010600040101010101" pitchFamily="2" charset="-122"/>
              </a:rPr>
              <a:t>功率线性直流稳压电源的组成：</a:t>
            </a:r>
            <a:endParaRPr lang="zh-CN" altLang="en-US" sz="2400" b="1" smtClean="0">
              <a:ea typeface="华文宋体" panose="02010600040101010101" pitchFamily="2" charset="-122"/>
            </a:endParaRPr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36838"/>
            <a:ext cx="7704138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160" y="2332038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323850" y="333375"/>
            <a:ext cx="8075613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D60093"/>
                </a:solidFill>
              </a:rPr>
              <a:t>三、实验内容及电路</a:t>
            </a:r>
            <a:endParaRPr lang="zh-CN" altLang="en-US" sz="2800" b="1">
              <a:solidFill>
                <a:srgbClr val="D60093"/>
              </a:solidFill>
            </a:endParaRPr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504825" y="1052513"/>
            <a:ext cx="84597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1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、连接好桥式整流电路，测量整流电路的输入电压</a:t>
            </a:r>
            <a:r>
              <a:rPr kumimoji="1" lang="en-US" altLang="zh-CN" sz="2400" b="1">
                <a:latin typeface="Times New Roman" panose="0202050305040509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503050405090304" pitchFamily="18" charset="0"/>
              </a:rPr>
              <a:t>i</a:t>
            </a:r>
            <a:r>
              <a:rPr kumimoji="1" lang="zh-CN" altLang="en-US" sz="2400" b="1">
                <a:latin typeface="Times New Roman" panose="02020503050405090304" pitchFamily="18" charset="0"/>
              </a:rPr>
              <a:t>，用示</a:t>
            </a:r>
            <a:endParaRPr kumimoji="1" lang="zh-CN" altLang="en-US" sz="2400" b="1">
              <a:latin typeface="Times New Roman" panose="0202050305040509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503050405090304" pitchFamily="18" charset="0"/>
              </a:rPr>
              <a:t>      波器观察输入电压的波形，记录入表－</a:t>
            </a:r>
            <a:r>
              <a:rPr kumimoji="1" lang="en-US" altLang="zh-CN" sz="2400" b="1">
                <a:latin typeface="Times New Roman" panose="02020503050405090304" pitchFamily="18" charset="0"/>
              </a:rPr>
              <a:t>1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539750" y="4406900"/>
            <a:ext cx="84597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      </a:t>
            </a:r>
            <a:r>
              <a:rPr kumimoji="1" lang="zh-CN" altLang="en-US" sz="2400" b="1">
                <a:latin typeface="Times New Roman" panose="02020503050405090304" pitchFamily="18" charset="0"/>
              </a:rPr>
              <a:t>测量整流电路的输出电压</a:t>
            </a:r>
            <a:r>
              <a:rPr kumimoji="1" lang="en-US" altLang="zh-CN" sz="2400" b="1">
                <a:latin typeface="Times New Roman" panose="0202050305040509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503050405090304" pitchFamily="18" charset="0"/>
              </a:rPr>
              <a:t>o</a:t>
            </a:r>
            <a:r>
              <a:rPr kumimoji="1" lang="zh-CN" altLang="en-US" sz="2400" b="1">
                <a:latin typeface="Times New Roman" panose="02020503050405090304" pitchFamily="18" charset="0"/>
              </a:rPr>
              <a:t>，用示波器观察输出电压的波</a:t>
            </a:r>
            <a:endParaRPr kumimoji="1" lang="zh-CN" altLang="en-US" sz="2400" b="1">
              <a:latin typeface="Times New Roman" panose="0202050305040509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503050405090304" pitchFamily="18" charset="0"/>
              </a:rPr>
              <a:t>      形，记录入表－</a:t>
            </a:r>
            <a:r>
              <a:rPr kumimoji="1" lang="en-US" altLang="zh-CN" sz="2400" b="1">
                <a:latin typeface="Times New Roman" panose="02020503050405090304" pitchFamily="18" charset="0"/>
              </a:rPr>
              <a:t>1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auto">
          <a:xfrm>
            <a:off x="576263" y="5270500"/>
            <a:ext cx="845978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503050405090304" pitchFamily="18" charset="0"/>
              </a:rPr>
              <a:t>注意：</a:t>
            </a:r>
            <a:r>
              <a:rPr kumimoji="1" lang="zh-CN" altLang="en-US" sz="2400" b="1">
                <a:latin typeface="Times New Roman" panose="02020503050405090304" pitchFamily="18" charset="0"/>
              </a:rPr>
              <a:t>输入电压是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503050405090304" pitchFamily="18" charset="0"/>
              </a:rPr>
              <a:t>交流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503050405090304" pitchFamily="18" charset="0"/>
              </a:rPr>
              <a:t>-AC</a:t>
            </a:r>
            <a:r>
              <a:rPr kumimoji="1" lang="zh-CN" altLang="en-US" sz="2400" b="1">
                <a:latin typeface="Times New Roman" panose="02020503050405090304" pitchFamily="18" charset="0"/>
              </a:rPr>
              <a:t>，输出电压是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503050405090304" pitchFamily="18" charset="0"/>
              </a:rPr>
              <a:t>直流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503050405090304" pitchFamily="18" charset="0"/>
              </a:rPr>
              <a:t>-DC</a:t>
            </a:r>
            <a:r>
              <a:rPr kumimoji="1" lang="zh-CN" altLang="en-US" sz="2400" b="1">
                <a:latin typeface="Times New Roman" panose="02020503050405090304" pitchFamily="18" charset="0"/>
              </a:rPr>
              <a:t>，测量时注  意电压表的功能键的转换；</a:t>
            </a:r>
            <a:endParaRPr kumimoji="1" lang="zh-CN" altLang="en-US" sz="2400" b="1">
              <a:latin typeface="Times New Roman" panose="0202050305040509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503050405090304" pitchFamily="18" charset="0"/>
              </a:rPr>
              <a:t>            不能用双踪示波器同时观测输入、输出电压波形。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sp>
        <p:nvSpPr>
          <p:cNvPr id="6150" name="Rectangle 22"/>
          <p:cNvSpPr>
            <a:spLocks noChangeArrowheads="1"/>
          </p:cNvSpPr>
          <p:nvPr/>
        </p:nvSpPr>
        <p:spPr bwMode="auto">
          <a:xfrm>
            <a:off x="2411413" y="2060575"/>
            <a:ext cx="549275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3333FF"/>
                </a:solidFill>
                <a:hlinkClick r:id="rId1" action="ppaction://hlinksldjump"/>
              </a:rPr>
              <a:t>桥式整流电路</a:t>
            </a:r>
            <a:endParaRPr kumimoji="1" lang="zh-CN" altLang="en-US" sz="2400" b="1">
              <a:solidFill>
                <a:srgbClr val="3333FF"/>
              </a:solidFill>
            </a:endParaRPr>
          </a:p>
        </p:txBody>
      </p:sp>
      <p:grpSp>
        <p:nvGrpSpPr>
          <p:cNvPr id="6151" name="Group 25"/>
          <p:cNvGrpSpPr/>
          <p:nvPr/>
        </p:nvGrpSpPr>
        <p:grpSpPr bwMode="auto">
          <a:xfrm>
            <a:off x="3203575" y="1773238"/>
            <a:ext cx="4319588" cy="2482850"/>
            <a:chOff x="2018" y="1117"/>
            <a:chExt cx="2721" cy="1564"/>
          </a:xfrm>
        </p:grpSpPr>
        <p:pic>
          <p:nvPicPr>
            <p:cNvPr id="6154" name="Picture 19"/>
            <p:cNvPicPr>
              <a:picLocks noChangeAspect="1" noChangeArrowheads="1"/>
            </p:cNvPicPr>
            <p:nvPr/>
          </p:nvPicPr>
          <p:blipFill>
            <a:blip r:embed="rId2">
              <a:lum bright="-24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1117"/>
              <a:ext cx="2721" cy="1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55" name="Line 23"/>
            <p:cNvSpPr>
              <a:spLocks noChangeShapeType="1"/>
            </p:cNvSpPr>
            <p:nvPr/>
          </p:nvSpPr>
          <p:spPr bwMode="auto">
            <a:xfrm>
              <a:off x="3379" y="252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Line 24"/>
            <p:cNvSpPr>
              <a:spLocks noChangeShapeType="1"/>
            </p:cNvSpPr>
            <p:nvPr/>
          </p:nvSpPr>
          <p:spPr bwMode="auto">
            <a:xfrm>
              <a:off x="3288" y="2659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52" name="AutoShape 26">
            <a:hlinkClick r:id="rId3" action="ppaction://hlinkpres?slideindex=6&amp;slidetitle=幻灯片 6" highlightClick="1"/>
          </p:cNvPr>
          <p:cNvSpPr>
            <a:spLocks noChangeArrowheads="1"/>
          </p:cNvSpPr>
          <p:nvPr/>
        </p:nvSpPr>
        <p:spPr bwMode="auto">
          <a:xfrm>
            <a:off x="8459788" y="6381750"/>
            <a:ext cx="433387" cy="287338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9750" y="2709863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4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947" grpId="0" autoUpdateAnimBg="0"/>
      <p:bldP spid="39956" grpId="0" autoUpdateAnimBg="0"/>
      <p:bldP spid="3995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mtClean="0"/>
              <a:t>桥式整流电路</a:t>
            </a:r>
            <a:endParaRPr lang="zh-CN" altLang="en-US" smtClean="0"/>
          </a:p>
        </p:txBody>
      </p:sp>
      <p:grpSp>
        <p:nvGrpSpPr>
          <p:cNvPr id="7171" name="Group 7"/>
          <p:cNvGrpSpPr/>
          <p:nvPr/>
        </p:nvGrpSpPr>
        <p:grpSpPr bwMode="auto">
          <a:xfrm>
            <a:off x="0" y="1196975"/>
            <a:ext cx="5329238" cy="4103688"/>
            <a:chOff x="96" y="504"/>
            <a:chExt cx="2943" cy="2066"/>
          </a:xfrm>
        </p:grpSpPr>
        <p:grpSp>
          <p:nvGrpSpPr>
            <p:cNvPr id="7183" name="Group 8"/>
            <p:cNvGrpSpPr/>
            <p:nvPr/>
          </p:nvGrpSpPr>
          <p:grpSpPr bwMode="auto">
            <a:xfrm>
              <a:off x="146" y="571"/>
              <a:ext cx="2893" cy="1999"/>
              <a:chOff x="134" y="559"/>
              <a:chExt cx="2893" cy="1999"/>
            </a:xfrm>
          </p:grpSpPr>
          <p:sp>
            <p:nvSpPr>
              <p:cNvPr id="7187" name="Line 9"/>
              <p:cNvSpPr>
                <a:spLocks noChangeShapeType="1"/>
              </p:cNvSpPr>
              <p:nvPr/>
            </p:nvSpPr>
            <p:spPr bwMode="auto">
              <a:xfrm>
                <a:off x="192" y="845"/>
                <a:ext cx="13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8" name="Line 10"/>
              <p:cNvSpPr>
                <a:spLocks noChangeShapeType="1"/>
              </p:cNvSpPr>
              <p:nvPr/>
            </p:nvSpPr>
            <p:spPr bwMode="auto">
              <a:xfrm flipV="1">
                <a:off x="183" y="2090"/>
                <a:ext cx="1336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9" name="Line 11"/>
              <p:cNvSpPr>
                <a:spLocks noChangeShapeType="1"/>
              </p:cNvSpPr>
              <p:nvPr/>
            </p:nvSpPr>
            <p:spPr bwMode="auto">
              <a:xfrm>
                <a:off x="2129" y="819"/>
                <a:ext cx="73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0" name="Rectangle 12"/>
              <p:cNvSpPr>
                <a:spLocks noChangeArrowheads="1"/>
              </p:cNvSpPr>
              <p:nvPr/>
            </p:nvSpPr>
            <p:spPr bwMode="auto">
              <a:xfrm>
                <a:off x="2798" y="1349"/>
                <a:ext cx="117" cy="387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7191" name="Line 13"/>
              <p:cNvSpPr>
                <a:spLocks noChangeShapeType="1"/>
              </p:cNvSpPr>
              <p:nvPr/>
            </p:nvSpPr>
            <p:spPr bwMode="auto">
              <a:xfrm>
                <a:off x="805" y="2394"/>
                <a:ext cx="206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2" name="Text Box 14"/>
              <p:cNvSpPr txBox="1">
                <a:spLocks noChangeArrowheads="1"/>
              </p:cNvSpPr>
              <p:nvPr/>
            </p:nvSpPr>
            <p:spPr bwMode="auto">
              <a:xfrm>
                <a:off x="250" y="1259"/>
                <a:ext cx="354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503050405090304" pitchFamily="18" charset="0"/>
                    <a:ea typeface="楷体_GB2312" pitchFamily="49" charset="-122"/>
                  </a:rPr>
                  <a:t>u</a:t>
                </a:r>
                <a:r>
                  <a:rPr kumimoji="1" lang="en-US" altLang="zh-CN" sz="2800" b="1" baseline="-25000">
                    <a:latin typeface="Times New Roman" panose="02020503050405090304" pitchFamily="18" charset="0"/>
                    <a:ea typeface="楷体_GB2312" pitchFamily="49" charset="-122"/>
                  </a:rPr>
                  <a:t>2</a:t>
                </a:r>
                <a:endParaRPr kumimoji="1" lang="en-US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193" name="Line 15"/>
              <p:cNvSpPr>
                <a:spLocks noChangeShapeType="1"/>
              </p:cNvSpPr>
              <p:nvPr/>
            </p:nvSpPr>
            <p:spPr bwMode="auto">
              <a:xfrm>
                <a:off x="1519" y="842"/>
                <a:ext cx="0" cy="14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4" name="Line 16"/>
              <p:cNvSpPr>
                <a:spLocks noChangeShapeType="1"/>
              </p:cNvSpPr>
              <p:nvPr/>
            </p:nvSpPr>
            <p:spPr bwMode="auto">
              <a:xfrm flipV="1">
                <a:off x="1519" y="1971"/>
                <a:ext cx="0" cy="1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95" name="Rectangle 17"/>
              <p:cNvSpPr>
                <a:spLocks noChangeArrowheads="1"/>
              </p:cNvSpPr>
              <p:nvPr/>
            </p:nvSpPr>
            <p:spPr bwMode="auto">
              <a:xfrm rot="2700000">
                <a:off x="1161" y="1126"/>
                <a:ext cx="700" cy="701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7196" name="Group 18"/>
              <p:cNvGrpSpPr/>
              <p:nvPr/>
            </p:nvGrpSpPr>
            <p:grpSpPr bwMode="auto">
              <a:xfrm>
                <a:off x="1183" y="1082"/>
                <a:ext cx="156" cy="254"/>
                <a:chOff x="2216" y="2436"/>
                <a:chExt cx="156" cy="254"/>
              </a:xfrm>
            </p:grpSpPr>
            <p:sp>
              <p:nvSpPr>
                <p:cNvPr id="7227" name="Line 19"/>
                <p:cNvSpPr>
                  <a:spLocks noChangeShapeType="1"/>
                </p:cNvSpPr>
                <p:nvPr/>
              </p:nvSpPr>
              <p:spPr bwMode="auto">
                <a:xfrm rot="2700000">
                  <a:off x="2245" y="2536"/>
                  <a:ext cx="19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8" name="AutoShape 20"/>
                <p:cNvSpPr>
                  <a:spLocks noChangeArrowheads="1"/>
                </p:cNvSpPr>
                <p:nvPr/>
              </p:nvSpPr>
              <p:spPr bwMode="auto">
                <a:xfrm rot="2700000">
                  <a:off x="2201" y="2520"/>
                  <a:ext cx="185" cy="156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7197" name="Group 21"/>
              <p:cNvGrpSpPr/>
              <p:nvPr/>
            </p:nvGrpSpPr>
            <p:grpSpPr bwMode="auto">
              <a:xfrm>
                <a:off x="1705" y="1549"/>
                <a:ext cx="156" cy="254"/>
                <a:chOff x="2216" y="2436"/>
                <a:chExt cx="156" cy="254"/>
              </a:xfrm>
            </p:grpSpPr>
            <p:sp>
              <p:nvSpPr>
                <p:cNvPr id="7225" name="Line 22"/>
                <p:cNvSpPr>
                  <a:spLocks noChangeShapeType="1"/>
                </p:cNvSpPr>
                <p:nvPr/>
              </p:nvSpPr>
              <p:spPr bwMode="auto">
                <a:xfrm rot="2700000">
                  <a:off x="2245" y="2536"/>
                  <a:ext cx="19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6" name="AutoShape 23"/>
                <p:cNvSpPr>
                  <a:spLocks noChangeArrowheads="1"/>
                </p:cNvSpPr>
                <p:nvPr/>
              </p:nvSpPr>
              <p:spPr bwMode="auto">
                <a:xfrm rot="2700000">
                  <a:off x="2201" y="2520"/>
                  <a:ext cx="185" cy="156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7198" name="Group 24"/>
              <p:cNvGrpSpPr/>
              <p:nvPr/>
            </p:nvGrpSpPr>
            <p:grpSpPr bwMode="auto">
              <a:xfrm rot="5400000">
                <a:off x="1718" y="1102"/>
                <a:ext cx="156" cy="254"/>
                <a:chOff x="2216" y="2436"/>
                <a:chExt cx="156" cy="254"/>
              </a:xfrm>
            </p:grpSpPr>
            <p:sp>
              <p:nvSpPr>
                <p:cNvPr id="7223" name="Line 25"/>
                <p:cNvSpPr>
                  <a:spLocks noChangeShapeType="1"/>
                </p:cNvSpPr>
                <p:nvPr/>
              </p:nvSpPr>
              <p:spPr bwMode="auto">
                <a:xfrm rot="2700000">
                  <a:off x="2245" y="2536"/>
                  <a:ext cx="19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4" name="AutoShape 26"/>
                <p:cNvSpPr>
                  <a:spLocks noChangeArrowheads="1"/>
                </p:cNvSpPr>
                <p:nvPr/>
              </p:nvSpPr>
              <p:spPr bwMode="auto">
                <a:xfrm rot="2700000">
                  <a:off x="2201" y="2520"/>
                  <a:ext cx="185" cy="156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grpSp>
            <p:nvGrpSpPr>
              <p:cNvPr id="7199" name="Group 27"/>
              <p:cNvGrpSpPr/>
              <p:nvPr/>
            </p:nvGrpSpPr>
            <p:grpSpPr bwMode="auto">
              <a:xfrm rot="5400000">
                <a:off x="1220" y="1592"/>
                <a:ext cx="156" cy="254"/>
                <a:chOff x="2216" y="2436"/>
                <a:chExt cx="156" cy="254"/>
              </a:xfrm>
            </p:grpSpPr>
            <p:sp>
              <p:nvSpPr>
                <p:cNvPr id="7221" name="Line 28"/>
                <p:cNvSpPr>
                  <a:spLocks noChangeShapeType="1"/>
                </p:cNvSpPr>
                <p:nvPr/>
              </p:nvSpPr>
              <p:spPr bwMode="auto">
                <a:xfrm rot="2700000">
                  <a:off x="2245" y="2536"/>
                  <a:ext cx="19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2" name="AutoShape 29"/>
                <p:cNvSpPr>
                  <a:spLocks noChangeArrowheads="1"/>
                </p:cNvSpPr>
                <p:nvPr/>
              </p:nvSpPr>
              <p:spPr bwMode="auto">
                <a:xfrm rot="2700000">
                  <a:off x="2201" y="2520"/>
                  <a:ext cx="185" cy="156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sp>
            <p:nvSpPr>
              <p:cNvPr id="7200" name="Line 30"/>
              <p:cNvSpPr>
                <a:spLocks noChangeShapeType="1"/>
              </p:cNvSpPr>
              <p:nvPr/>
            </p:nvSpPr>
            <p:spPr bwMode="auto">
              <a:xfrm flipH="1">
                <a:off x="805" y="1490"/>
                <a:ext cx="21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1" name="Line 31"/>
              <p:cNvSpPr>
                <a:spLocks noChangeShapeType="1"/>
              </p:cNvSpPr>
              <p:nvPr/>
            </p:nvSpPr>
            <p:spPr bwMode="auto">
              <a:xfrm>
                <a:off x="805" y="1490"/>
                <a:ext cx="0" cy="90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2" name="Line 32"/>
              <p:cNvSpPr>
                <a:spLocks noChangeShapeType="1"/>
              </p:cNvSpPr>
              <p:nvPr/>
            </p:nvSpPr>
            <p:spPr bwMode="auto">
              <a:xfrm>
                <a:off x="2866" y="1736"/>
                <a:ext cx="0" cy="65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3" name="Line 33"/>
              <p:cNvSpPr>
                <a:spLocks noChangeShapeType="1"/>
              </p:cNvSpPr>
              <p:nvPr/>
            </p:nvSpPr>
            <p:spPr bwMode="auto">
              <a:xfrm flipV="1">
                <a:off x="2866" y="819"/>
                <a:ext cx="0" cy="51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4" name="Line 34"/>
              <p:cNvSpPr>
                <a:spLocks noChangeShapeType="1"/>
              </p:cNvSpPr>
              <p:nvPr/>
            </p:nvSpPr>
            <p:spPr bwMode="auto">
              <a:xfrm>
                <a:off x="2129" y="819"/>
                <a:ext cx="0" cy="67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5" name="Line 35"/>
              <p:cNvSpPr>
                <a:spLocks noChangeShapeType="1"/>
              </p:cNvSpPr>
              <p:nvPr/>
            </p:nvSpPr>
            <p:spPr bwMode="auto">
              <a:xfrm>
                <a:off x="2003" y="1480"/>
                <a:ext cx="1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6" name="Text Box 36"/>
              <p:cNvSpPr txBox="1">
                <a:spLocks noChangeArrowheads="1"/>
              </p:cNvSpPr>
              <p:nvPr/>
            </p:nvSpPr>
            <p:spPr bwMode="auto">
              <a:xfrm>
                <a:off x="134" y="559"/>
                <a:ext cx="102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1" lang="zh-CN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07" name="Text Box 37"/>
              <p:cNvSpPr txBox="1">
                <a:spLocks noChangeArrowheads="1"/>
              </p:cNvSpPr>
              <p:nvPr/>
            </p:nvSpPr>
            <p:spPr bwMode="auto">
              <a:xfrm>
                <a:off x="134" y="1999"/>
                <a:ext cx="101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1" lang="zh-CN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08" name="Text Box 38"/>
              <p:cNvSpPr txBox="1">
                <a:spLocks noChangeArrowheads="1"/>
              </p:cNvSpPr>
              <p:nvPr/>
            </p:nvSpPr>
            <p:spPr bwMode="auto">
              <a:xfrm>
                <a:off x="827" y="891"/>
                <a:ext cx="35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503050405090304" pitchFamily="18" charset="0"/>
                    <a:ea typeface="楷体_GB2312" pitchFamily="49" charset="-122"/>
                  </a:rPr>
                  <a:t>D</a:t>
                </a:r>
                <a:r>
                  <a:rPr kumimoji="1" lang="en-US" altLang="zh-CN" sz="2800" b="1" baseline="-25000">
                    <a:latin typeface="Times New Roman" panose="02020503050405090304" pitchFamily="18" charset="0"/>
                    <a:ea typeface="楷体_GB2312" pitchFamily="49" charset="-122"/>
                  </a:rPr>
                  <a:t>4</a:t>
                </a:r>
                <a:endParaRPr kumimoji="1" lang="en-US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09" name="Text Box 39"/>
              <p:cNvSpPr txBox="1">
                <a:spLocks noChangeArrowheads="1"/>
              </p:cNvSpPr>
              <p:nvPr/>
            </p:nvSpPr>
            <p:spPr bwMode="auto">
              <a:xfrm>
                <a:off x="1802" y="1778"/>
                <a:ext cx="35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503050405090304" pitchFamily="18" charset="0"/>
                    <a:ea typeface="楷体_GB2312" pitchFamily="49" charset="-122"/>
                  </a:rPr>
                  <a:t>D</a:t>
                </a:r>
                <a:r>
                  <a:rPr kumimoji="1" lang="en-US" altLang="zh-CN" sz="2800" b="1" baseline="-25000">
                    <a:latin typeface="Times New Roman" panose="02020503050405090304" pitchFamily="18" charset="0"/>
                    <a:ea typeface="楷体_GB2312" pitchFamily="49" charset="-122"/>
                  </a:rPr>
                  <a:t>2</a:t>
                </a:r>
                <a:endParaRPr kumimoji="1" lang="en-US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10" name="Text Box 40"/>
              <p:cNvSpPr txBox="1">
                <a:spLocks noChangeArrowheads="1"/>
              </p:cNvSpPr>
              <p:nvPr/>
            </p:nvSpPr>
            <p:spPr bwMode="auto">
              <a:xfrm>
                <a:off x="1489" y="1197"/>
                <a:ext cx="35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503050405090304" pitchFamily="18" charset="0"/>
                    <a:ea typeface="楷体_GB2312" pitchFamily="49" charset="-122"/>
                  </a:rPr>
                  <a:t>D</a:t>
                </a:r>
                <a:r>
                  <a:rPr kumimoji="1" lang="en-US" altLang="zh-CN" sz="2800" b="1" baseline="-25000">
                    <a:latin typeface="Times New Roman" panose="02020503050405090304" pitchFamily="18" charset="0"/>
                    <a:ea typeface="楷体_GB2312" pitchFamily="49" charset="-122"/>
                  </a:rPr>
                  <a:t>1</a:t>
                </a:r>
                <a:endParaRPr kumimoji="1" lang="en-US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11" name="Text Box 41"/>
              <p:cNvSpPr txBox="1">
                <a:spLocks noChangeArrowheads="1"/>
              </p:cNvSpPr>
              <p:nvPr/>
            </p:nvSpPr>
            <p:spPr bwMode="auto">
              <a:xfrm>
                <a:off x="1259" y="1443"/>
                <a:ext cx="35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503050405090304" pitchFamily="18" charset="0"/>
                    <a:ea typeface="楷体_GB2312" pitchFamily="49" charset="-122"/>
                  </a:rPr>
                  <a:t>D</a:t>
                </a:r>
                <a:r>
                  <a:rPr kumimoji="1" lang="en-US" altLang="zh-CN" sz="2800" b="1" baseline="-25000">
                    <a:latin typeface="Times New Roman" panose="02020503050405090304" pitchFamily="18" charset="0"/>
                    <a:ea typeface="楷体_GB2312" pitchFamily="49" charset="-122"/>
                  </a:rPr>
                  <a:t>3</a:t>
                </a:r>
                <a:endParaRPr kumimoji="1" lang="en-US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12" name="Text Box 42"/>
              <p:cNvSpPr txBox="1">
                <a:spLocks noChangeArrowheads="1"/>
              </p:cNvSpPr>
              <p:nvPr/>
            </p:nvSpPr>
            <p:spPr bwMode="auto">
              <a:xfrm>
                <a:off x="2390" y="985"/>
                <a:ext cx="63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503050405090304" pitchFamily="18" charset="0"/>
                    <a:ea typeface="楷体_GB2312" pitchFamily="49" charset="-122"/>
                  </a:rPr>
                  <a:t>R</a:t>
                </a:r>
                <a:r>
                  <a:rPr kumimoji="1" lang="en-US" altLang="zh-CN" sz="2800" b="1" baseline="-25000">
                    <a:latin typeface="Times New Roman" panose="02020503050405090304" pitchFamily="18" charset="0"/>
                    <a:ea typeface="楷体_GB2312" pitchFamily="49" charset="-122"/>
                  </a:rPr>
                  <a:t>L</a:t>
                </a:r>
                <a:endParaRPr kumimoji="1" lang="en-US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213" name="Line 43"/>
              <p:cNvSpPr>
                <a:spLocks noChangeShapeType="1"/>
              </p:cNvSpPr>
              <p:nvPr/>
            </p:nvSpPr>
            <p:spPr bwMode="auto">
              <a:xfrm>
                <a:off x="263" y="1188"/>
                <a:ext cx="0" cy="599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214" name="Group 44"/>
              <p:cNvGrpSpPr/>
              <p:nvPr/>
            </p:nvGrpSpPr>
            <p:grpSpPr bwMode="auto">
              <a:xfrm>
                <a:off x="329" y="668"/>
                <a:ext cx="2662" cy="1837"/>
                <a:chOff x="1938" y="1376"/>
                <a:chExt cx="2661" cy="1837"/>
              </a:xfrm>
            </p:grpSpPr>
            <p:sp>
              <p:nvSpPr>
                <p:cNvPr id="7219" name="Freeform 45"/>
                <p:cNvSpPr/>
                <p:nvPr/>
              </p:nvSpPr>
              <p:spPr bwMode="auto">
                <a:xfrm>
                  <a:off x="1938" y="1376"/>
                  <a:ext cx="2661" cy="1837"/>
                </a:xfrm>
                <a:custGeom>
                  <a:avLst/>
                  <a:gdLst>
                    <a:gd name="T0" fmla="*/ 0 w 2661"/>
                    <a:gd name="T1" fmla="*/ 22 h 1837"/>
                    <a:gd name="T2" fmla="*/ 390 w 2661"/>
                    <a:gd name="T3" fmla="*/ 22 h 1837"/>
                    <a:gd name="T4" fmla="*/ 720 w 2661"/>
                    <a:gd name="T5" fmla="*/ 22 h 1837"/>
                    <a:gd name="T6" fmla="*/ 960 w 2661"/>
                    <a:gd name="T7" fmla="*/ 28 h 1837"/>
                    <a:gd name="T8" fmla="*/ 1200 w 2661"/>
                    <a:gd name="T9" fmla="*/ 52 h 1837"/>
                    <a:gd name="T10" fmla="*/ 1320 w 2661"/>
                    <a:gd name="T11" fmla="*/ 172 h 1837"/>
                    <a:gd name="T12" fmla="*/ 1608 w 2661"/>
                    <a:gd name="T13" fmla="*/ 526 h 1837"/>
                    <a:gd name="T14" fmla="*/ 1710 w 2661"/>
                    <a:gd name="T15" fmla="*/ 526 h 1837"/>
                    <a:gd name="T16" fmla="*/ 1716 w 2661"/>
                    <a:gd name="T17" fmla="*/ 370 h 1837"/>
                    <a:gd name="T18" fmla="*/ 1716 w 2661"/>
                    <a:gd name="T19" fmla="*/ 148 h 1837"/>
                    <a:gd name="T20" fmla="*/ 1734 w 2661"/>
                    <a:gd name="T21" fmla="*/ 40 h 1837"/>
                    <a:gd name="T22" fmla="*/ 1920 w 2661"/>
                    <a:gd name="T23" fmla="*/ 16 h 1837"/>
                    <a:gd name="T24" fmla="*/ 2370 w 2661"/>
                    <a:gd name="T25" fmla="*/ 4 h 1837"/>
                    <a:gd name="T26" fmla="*/ 2592 w 2661"/>
                    <a:gd name="T27" fmla="*/ 40 h 1837"/>
                    <a:gd name="T28" fmla="*/ 2640 w 2661"/>
                    <a:gd name="T29" fmla="*/ 178 h 1837"/>
                    <a:gd name="T30" fmla="*/ 2646 w 2661"/>
                    <a:gd name="T31" fmla="*/ 562 h 1837"/>
                    <a:gd name="T32" fmla="*/ 2646 w 2661"/>
                    <a:gd name="T33" fmla="*/ 1546 h 1837"/>
                    <a:gd name="T34" fmla="*/ 2628 w 2661"/>
                    <a:gd name="T35" fmla="*/ 1750 h 1837"/>
                    <a:gd name="T36" fmla="*/ 2496 w 2661"/>
                    <a:gd name="T37" fmla="*/ 1816 h 1837"/>
                    <a:gd name="T38" fmla="*/ 1638 w 2661"/>
                    <a:gd name="T39" fmla="*/ 1822 h 1837"/>
                    <a:gd name="T40" fmla="*/ 564 w 2661"/>
                    <a:gd name="T41" fmla="*/ 1828 h 1837"/>
                    <a:gd name="T42" fmla="*/ 432 w 2661"/>
                    <a:gd name="T43" fmla="*/ 1804 h 1837"/>
                    <a:gd name="T44" fmla="*/ 396 w 2661"/>
                    <a:gd name="T45" fmla="*/ 1714 h 1837"/>
                    <a:gd name="T46" fmla="*/ 402 w 2661"/>
                    <a:gd name="T47" fmla="*/ 1066 h 1837"/>
                    <a:gd name="T48" fmla="*/ 438 w 2661"/>
                    <a:gd name="T49" fmla="*/ 976 h 1837"/>
                    <a:gd name="T50" fmla="*/ 528 w 2661"/>
                    <a:gd name="T51" fmla="*/ 922 h 1837"/>
                    <a:gd name="T52" fmla="*/ 660 w 2661"/>
                    <a:gd name="T53" fmla="*/ 922 h 1837"/>
                    <a:gd name="T54" fmla="*/ 966 w 2661"/>
                    <a:gd name="T55" fmla="*/ 1288 h 1837"/>
                    <a:gd name="T56" fmla="*/ 1038 w 2661"/>
                    <a:gd name="T57" fmla="*/ 1366 h 1837"/>
                    <a:gd name="T58" fmla="*/ 1050 w 2661"/>
                    <a:gd name="T59" fmla="*/ 1444 h 1837"/>
                    <a:gd name="T60" fmla="*/ 1002 w 2661"/>
                    <a:gd name="T61" fmla="*/ 1522 h 1837"/>
                    <a:gd name="T62" fmla="*/ 804 w 2661"/>
                    <a:gd name="T63" fmla="*/ 1546 h 1837"/>
                    <a:gd name="T64" fmla="*/ 618 w 2661"/>
                    <a:gd name="T65" fmla="*/ 1540 h 1837"/>
                    <a:gd name="T66" fmla="*/ 84 w 2661"/>
                    <a:gd name="T67" fmla="*/ 1540 h 1837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61" h="1837">
                      <a:moveTo>
                        <a:pt x="0" y="22"/>
                      </a:moveTo>
                      <a:cubicBezTo>
                        <a:pt x="135" y="22"/>
                        <a:pt x="270" y="22"/>
                        <a:pt x="390" y="22"/>
                      </a:cubicBezTo>
                      <a:cubicBezTo>
                        <a:pt x="510" y="22"/>
                        <a:pt x="625" y="21"/>
                        <a:pt x="720" y="22"/>
                      </a:cubicBezTo>
                      <a:cubicBezTo>
                        <a:pt x="815" y="23"/>
                        <a:pt x="880" y="23"/>
                        <a:pt x="960" y="28"/>
                      </a:cubicBezTo>
                      <a:cubicBezTo>
                        <a:pt x="1040" y="33"/>
                        <a:pt x="1140" y="28"/>
                        <a:pt x="1200" y="52"/>
                      </a:cubicBezTo>
                      <a:cubicBezTo>
                        <a:pt x="1260" y="76"/>
                        <a:pt x="1252" y="93"/>
                        <a:pt x="1320" y="172"/>
                      </a:cubicBezTo>
                      <a:cubicBezTo>
                        <a:pt x="1388" y="251"/>
                        <a:pt x="1543" y="467"/>
                        <a:pt x="1608" y="526"/>
                      </a:cubicBezTo>
                      <a:cubicBezTo>
                        <a:pt x="1673" y="585"/>
                        <a:pt x="1692" y="552"/>
                        <a:pt x="1710" y="526"/>
                      </a:cubicBezTo>
                      <a:cubicBezTo>
                        <a:pt x="1728" y="500"/>
                        <a:pt x="1715" y="433"/>
                        <a:pt x="1716" y="370"/>
                      </a:cubicBezTo>
                      <a:cubicBezTo>
                        <a:pt x="1717" y="307"/>
                        <a:pt x="1713" y="203"/>
                        <a:pt x="1716" y="148"/>
                      </a:cubicBezTo>
                      <a:cubicBezTo>
                        <a:pt x="1719" y="93"/>
                        <a:pt x="1700" y="62"/>
                        <a:pt x="1734" y="40"/>
                      </a:cubicBezTo>
                      <a:cubicBezTo>
                        <a:pt x="1768" y="18"/>
                        <a:pt x="1814" y="22"/>
                        <a:pt x="1920" y="16"/>
                      </a:cubicBezTo>
                      <a:cubicBezTo>
                        <a:pt x="2026" y="10"/>
                        <a:pt x="2258" y="0"/>
                        <a:pt x="2370" y="4"/>
                      </a:cubicBezTo>
                      <a:cubicBezTo>
                        <a:pt x="2482" y="8"/>
                        <a:pt x="2547" y="11"/>
                        <a:pt x="2592" y="40"/>
                      </a:cubicBezTo>
                      <a:cubicBezTo>
                        <a:pt x="2637" y="69"/>
                        <a:pt x="2631" y="91"/>
                        <a:pt x="2640" y="178"/>
                      </a:cubicBezTo>
                      <a:cubicBezTo>
                        <a:pt x="2649" y="265"/>
                        <a:pt x="2645" y="334"/>
                        <a:pt x="2646" y="562"/>
                      </a:cubicBezTo>
                      <a:cubicBezTo>
                        <a:pt x="2647" y="790"/>
                        <a:pt x="2649" y="1348"/>
                        <a:pt x="2646" y="1546"/>
                      </a:cubicBezTo>
                      <a:cubicBezTo>
                        <a:pt x="2643" y="1744"/>
                        <a:pt x="2653" y="1705"/>
                        <a:pt x="2628" y="1750"/>
                      </a:cubicBezTo>
                      <a:cubicBezTo>
                        <a:pt x="2603" y="1795"/>
                        <a:pt x="2661" y="1804"/>
                        <a:pt x="2496" y="1816"/>
                      </a:cubicBezTo>
                      <a:cubicBezTo>
                        <a:pt x="2331" y="1828"/>
                        <a:pt x="1960" y="1820"/>
                        <a:pt x="1638" y="1822"/>
                      </a:cubicBezTo>
                      <a:cubicBezTo>
                        <a:pt x="1316" y="1824"/>
                        <a:pt x="765" y="1831"/>
                        <a:pt x="564" y="1828"/>
                      </a:cubicBezTo>
                      <a:cubicBezTo>
                        <a:pt x="363" y="1825"/>
                        <a:pt x="460" y="1823"/>
                        <a:pt x="432" y="1804"/>
                      </a:cubicBezTo>
                      <a:cubicBezTo>
                        <a:pt x="404" y="1785"/>
                        <a:pt x="401" y="1837"/>
                        <a:pt x="396" y="1714"/>
                      </a:cubicBezTo>
                      <a:cubicBezTo>
                        <a:pt x="391" y="1591"/>
                        <a:pt x="395" y="1189"/>
                        <a:pt x="402" y="1066"/>
                      </a:cubicBezTo>
                      <a:cubicBezTo>
                        <a:pt x="409" y="943"/>
                        <a:pt x="417" y="1000"/>
                        <a:pt x="438" y="976"/>
                      </a:cubicBezTo>
                      <a:cubicBezTo>
                        <a:pt x="459" y="952"/>
                        <a:pt x="491" y="931"/>
                        <a:pt x="528" y="922"/>
                      </a:cubicBezTo>
                      <a:cubicBezTo>
                        <a:pt x="565" y="913"/>
                        <a:pt x="587" y="861"/>
                        <a:pt x="660" y="922"/>
                      </a:cubicBezTo>
                      <a:cubicBezTo>
                        <a:pt x="733" y="983"/>
                        <a:pt x="903" y="1214"/>
                        <a:pt x="966" y="1288"/>
                      </a:cubicBezTo>
                      <a:cubicBezTo>
                        <a:pt x="1029" y="1362"/>
                        <a:pt x="1024" y="1340"/>
                        <a:pt x="1038" y="1366"/>
                      </a:cubicBezTo>
                      <a:cubicBezTo>
                        <a:pt x="1052" y="1392"/>
                        <a:pt x="1056" y="1418"/>
                        <a:pt x="1050" y="1444"/>
                      </a:cubicBezTo>
                      <a:cubicBezTo>
                        <a:pt x="1044" y="1470"/>
                        <a:pt x="1043" y="1505"/>
                        <a:pt x="1002" y="1522"/>
                      </a:cubicBezTo>
                      <a:cubicBezTo>
                        <a:pt x="961" y="1539"/>
                        <a:pt x="868" y="1543"/>
                        <a:pt x="804" y="1546"/>
                      </a:cubicBezTo>
                      <a:cubicBezTo>
                        <a:pt x="740" y="1549"/>
                        <a:pt x="738" y="1541"/>
                        <a:pt x="618" y="1540"/>
                      </a:cubicBezTo>
                      <a:cubicBezTo>
                        <a:pt x="498" y="1539"/>
                        <a:pt x="177" y="1541"/>
                        <a:pt x="84" y="1540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CC0000"/>
                  </a:solidFill>
                  <a:prstDash val="dash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20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4584" y="2028"/>
                  <a:ext cx="0" cy="492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15" name="Group 47"/>
              <p:cNvGrpSpPr/>
              <p:nvPr/>
            </p:nvGrpSpPr>
            <p:grpSpPr bwMode="auto">
              <a:xfrm>
                <a:off x="377" y="843"/>
                <a:ext cx="2360" cy="1715"/>
                <a:chOff x="1998" y="1587"/>
                <a:chExt cx="2359" cy="1715"/>
              </a:xfrm>
            </p:grpSpPr>
            <p:sp>
              <p:nvSpPr>
                <p:cNvPr id="7217" name="Freeform 48"/>
                <p:cNvSpPr/>
                <p:nvPr/>
              </p:nvSpPr>
              <p:spPr bwMode="auto">
                <a:xfrm>
                  <a:off x="1998" y="1587"/>
                  <a:ext cx="2359" cy="1715"/>
                </a:xfrm>
                <a:custGeom>
                  <a:avLst/>
                  <a:gdLst>
                    <a:gd name="T0" fmla="*/ 30 w 2359"/>
                    <a:gd name="T1" fmla="*/ 1437 h 1715"/>
                    <a:gd name="T2" fmla="*/ 834 w 2359"/>
                    <a:gd name="T3" fmla="*/ 1437 h 1715"/>
                    <a:gd name="T4" fmla="*/ 1014 w 2359"/>
                    <a:gd name="T5" fmla="*/ 1425 h 1715"/>
                    <a:gd name="T6" fmla="*/ 1122 w 2359"/>
                    <a:gd name="T7" fmla="*/ 1383 h 1715"/>
                    <a:gd name="T8" fmla="*/ 1242 w 2359"/>
                    <a:gd name="T9" fmla="*/ 1251 h 1715"/>
                    <a:gd name="T10" fmla="*/ 1344 w 2359"/>
                    <a:gd name="T11" fmla="*/ 1155 h 1715"/>
                    <a:gd name="T12" fmla="*/ 1554 w 2359"/>
                    <a:gd name="T13" fmla="*/ 915 h 1715"/>
                    <a:gd name="T14" fmla="*/ 1686 w 2359"/>
                    <a:gd name="T15" fmla="*/ 735 h 1715"/>
                    <a:gd name="T16" fmla="*/ 1800 w 2359"/>
                    <a:gd name="T17" fmla="*/ 597 h 1715"/>
                    <a:gd name="T18" fmla="*/ 1818 w 2359"/>
                    <a:gd name="T19" fmla="*/ 447 h 1715"/>
                    <a:gd name="T20" fmla="*/ 1818 w 2359"/>
                    <a:gd name="T21" fmla="*/ 297 h 1715"/>
                    <a:gd name="T22" fmla="*/ 1830 w 2359"/>
                    <a:gd name="T23" fmla="*/ 117 h 1715"/>
                    <a:gd name="T24" fmla="*/ 1848 w 2359"/>
                    <a:gd name="T25" fmla="*/ 51 h 1715"/>
                    <a:gd name="T26" fmla="*/ 1896 w 2359"/>
                    <a:gd name="T27" fmla="*/ 15 h 1715"/>
                    <a:gd name="T28" fmla="*/ 2058 w 2359"/>
                    <a:gd name="T29" fmla="*/ 9 h 1715"/>
                    <a:gd name="T30" fmla="*/ 2250 w 2359"/>
                    <a:gd name="T31" fmla="*/ 3 h 1715"/>
                    <a:gd name="T32" fmla="*/ 2316 w 2359"/>
                    <a:gd name="T33" fmla="*/ 27 h 1715"/>
                    <a:gd name="T34" fmla="*/ 2346 w 2359"/>
                    <a:gd name="T35" fmla="*/ 87 h 1715"/>
                    <a:gd name="T36" fmla="*/ 2340 w 2359"/>
                    <a:gd name="T37" fmla="*/ 177 h 1715"/>
                    <a:gd name="T38" fmla="*/ 2328 w 2359"/>
                    <a:gd name="T39" fmla="*/ 591 h 1715"/>
                    <a:gd name="T40" fmla="*/ 2322 w 2359"/>
                    <a:gd name="T41" fmla="*/ 723 h 1715"/>
                    <a:gd name="T42" fmla="*/ 2334 w 2359"/>
                    <a:gd name="T43" fmla="*/ 933 h 1715"/>
                    <a:gd name="T44" fmla="*/ 2340 w 2359"/>
                    <a:gd name="T45" fmla="*/ 1089 h 1715"/>
                    <a:gd name="T46" fmla="*/ 2334 w 2359"/>
                    <a:gd name="T47" fmla="*/ 1149 h 1715"/>
                    <a:gd name="T48" fmla="*/ 2340 w 2359"/>
                    <a:gd name="T49" fmla="*/ 1245 h 1715"/>
                    <a:gd name="T50" fmla="*/ 2340 w 2359"/>
                    <a:gd name="T51" fmla="*/ 1299 h 1715"/>
                    <a:gd name="T52" fmla="*/ 2352 w 2359"/>
                    <a:gd name="T53" fmla="*/ 1581 h 1715"/>
                    <a:gd name="T54" fmla="*/ 2298 w 2359"/>
                    <a:gd name="T55" fmla="*/ 1683 h 1715"/>
                    <a:gd name="T56" fmla="*/ 2076 w 2359"/>
                    <a:gd name="T57" fmla="*/ 1701 h 1715"/>
                    <a:gd name="T58" fmla="*/ 1602 w 2359"/>
                    <a:gd name="T59" fmla="*/ 1713 h 1715"/>
                    <a:gd name="T60" fmla="*/ 1128 w 2359"/>
                    <a:gd name="T61" fmla="*/ 1713 h 1715"/>
                    <a:gd name="T62" fmla="*/ 672 w 2359"/>
                    <a:gd name="T63" fmla="*/ 1707 h 1715"/>
                    <a:gd name="T64" fmla="*/ 522 w 2359"/>
                    <a:gd name="T65" fmla="*/ 1701 h 1715"/>
                    <a:gd name="T66" fmla="*/ 504 w 2359"/>
                    <a:gd name="T67" fmla="*/ 1671 h 1715"/>
                    <a:gd name="T68" fmla="*/ 480 w 2359"/>
                    <a:gd name="T69" fmla="*/ 1593 h 1715"/>
                    <a:gd name="T70" fmla="*/ 468 w 2359"/>
                    <a:gd name="T71" fmla="*/ 1377 h 1715"/>
                    <a:gd name="T72" fmla="*/ 468 w 2359"/>
                    <a:gd name="T73" fmla="*/ 1293 h 1715"/>
                    <a:gd name="T74" fmla="*/ 462 w 2359"/>
                    <a:gd name="T75" fmla="*/ 999 h 1715"/>
                    <a:gd name="T76" fmla="*/ 516 w 2359"/>
                    <a:gd name="T77" fmla="*/ 849 h 1715"/>
                    <a:gd name="T78" fmla="*/ 612 w 2359"/>
                    <a:gd name="T79" fmla="*/ 765 h 1715"/>
                    <a:gd name="T80" fmla="*/ 894 w 2359"/>
                    <a:gd name="T81" fmla="*/ 537 h 1715"/>
                    <a:gd name="T82" fmla="*/ 1074 w 2359"/>
                    <a:gd name="T83" fmla="*/ 333 h 1715"/>
                    <a:gd name="T84" fmla="*/ 1056 w 2359"/>
                    <a:gd name="T85" fmla="*/ 141 h 1715"/>
                    <a:gd name="T86" fmla="*/ 1056 w 2359"/>
                    <a:gd name="T87" fmla="*/ 129 h 1715"/>
                    <a:gd name="T88" fmla="*/ 954 w 2359"/>
                    <a:gd name="T89" fmla="*/ 105 h 1715"/>
                    <a:gd name="T90" fmla="*/ 492 w 2359"/>
                    <a:gd name="T91" fmla="*/ 105 h 1715"/>
                    <a:gd name="T92" fmla="*/ 150 w 2359"/>
                    <a:gd name="T93" fmla="*/ 105 h 1715"/>
                    <a:gd name="T94" fmla="*/ 0 w 2359"/>
                    <a:gd name="T95" fmla="*/ 99 h 1715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359" h="1715">
                      <a:moveTo>
                        <a:pt x="30" y="1437"/>
                      </a:moveTo>
                      <a:cubicBezTo>
                        <a:pt x="350" y="1438"/>
                        <a:pt x="670" y="1439"/>
                        <a:pt x="834" y="1437"/>
                      </a:cubicBezTo>
                      <a:cubicBezTo>
                        <a:pt x="998" y="1435"/>
                        <a:pt x="966" y="1434"/>
                        <a:pt x="1014" y="1425"/>
                      </a:cubicBezTo>
                      <a:cubicBezTo>
                        <a:pt x="1062" y="1416"/>
                        <a:pt x="1084" y="1412"/>
                        <a:pt x="1122" y="1383"/>
                      </a:cubicBezTo>
                      <a:cubicBezTo>
                        <a:pt x="1160" y="1354"/>
                        <a:pt x="1205" y="1289"/>
                        <a:pt x="1242" y="1251"/>
                      </a:cubicBezTo>
                      <a:cubicBezTo>
                        <a:pt x="1279" y="1213"/>
                        <a:pt x="1292" y="1211"/>
                        <a:pt x="1344" y="1155"/>
                      </a:cubicBezTo>
                      <a:cubicBezTo>
                        <a:pt x="1396" y="1099"/>
                        <a:pt x="1497" y="985"/>
                        <a:pt x="1554" y="915"/>
                      </a:cubicBezTo>
                      <a:cubicBezTo>
                        <a:pt x="1611" y="845"/>
                        <a:pt x="1645" y="788"/>
                        <a:pt x="1686" y="735"/>
                      </a:cubicBezTo>
                      <a:cubicBezTo>
                        <a:pt x="1727" y="682"/>
                        <a:pt x="1778" y="645"/>
                        <a:pt x="1800" y="597"/>
                      </a:cubicBezTo>
                      <a:cubicBezTo>
                        <a:pt x="1822" y="549"/>
                        <a:pt x="1815" y="497"/>
                        <a:pt x="1818" y="447"/>
                      </a:cubicBezTo>
                      <a:cubicBezTo>
                        <a:pt x="1821" y="397"/>
                        <a:pt x="1816" y="352"/>
                        <a:pt x="1818" y="297"/>
                      </a:cubicBezTo>
                      <a:cubicBezTo>
                        <a:pt x="1820" y="242"/>
                        <a:pt x="1825" y="158"/>
                        <a:pt x="1830" y="117"/>
                      </a:cubicBezTo>
                      <a:cubicBezTo>
                        <a:pt x="1835" y="76"/>
                        <a:pt x="1837" y="68"/>
                        <a:pt x="1848" y="51"/>
                      </a:cubicBezTo>
                      <a:cubicBezTo>
                        <a:pt x="1859" y="34"/>
                        <a:pt x="1861" y="22"/>
                        <a:pt x="1896" y="15"/>
                      </a:cubicBezTo>
                      <a:cubicBezTo>
                        <a:pt x="1931" y="8"/>
                        <a:pt x="1999" y="11"/>
                        <a:pt x="2058" y="9"/>
                      </a:cubicBezTo>
                      <a:cubicBezTo>
                        <a:pt x="2117" y="7"/>
                        <a:pt x="2207" y="0"/>
                        <a:pt x="2250" y="3"/>
                      </a:cubicBezTo>
                      <a:cubicBezTo>
                        <a:pt x="2293" y="6"/>
                        <a:pt x="2300" y="13"/>
                        <a:pt x="2316" y="27"/>
                      </a:cubicBezTo>
                      <a:cubicBezTo>
                        <a:pt x="2332" y="41"/>
                        <a:pt x="2342" y="62"/>
                        <a:pt x="2346" y="87"/>
                      </a:cubicBezTo>
                      <a:cubicBezTo>
                        <a:pt x="2350" y="112"/>
                        <a:pt x="2343" y="93"/>
                        <a:pt x="2340" y="177"/>
                      </a:cubicBezTo>
                      <a:cubicBezTo>
                        <a:pt x="2337" y="261"/>
                        <a:pt x="2331" y="500"/>
                        <a:pt x="2328" y="591"/>
                      </a:cubicBezTo>
                      <a:cubicBezTo>
                        <a:pt x="2325" y="682"/>
                        <a:pt x="2321" y="666"/>
                        <a:pt x="2322" y="723"/>
                      </a:cubicBezTo>
                      <a:cubicBezTo>
                        <a:pt x="2323" y="780"/>
                        <a:pt x="2331" y="872"/>
                        <a:pt x="2334" y="933"/>
                      </a:cubicBezTo>
                      <a:cubicBezTo>
                        <a:pt x="2337" y="994"/>
                        <a:pt x="2340" y="1053"/>
                        <a:pt x="2340" y="1089"/>
                      </a:cubicBezTo>
                      <a:cubicBezTo>
                        <a:pt x="2340" y="1125"/>
                        <a:pt x="2334" y="1123"/>
                        <a:pt x="2334" y="1149"/>
                      </a:cubicBezTo>
                      <a:cubicBezTo>
                        <a:pt x="2334" y="1175"/>
                        <a:pt x="2339" y="1220"/>
                        <a:pt x="2340" y="1245"/>
                      </a:cubicBezTo>
                      <a:cubicBezTo>
                        <a:pt x="2341" y="1270"/>
                        <a:pt x="2338" y="1243"/>
                        <a:pt x="2340" y="1299"/>
                      </a:cubicBezTo>
                      <a:cubicBezTo>
                        <a:pt x="2342" y="1355"/>
                        <a:pt x="2359" y="1517"/>
                        <a:pt x="2352" y="1581"/>
                      </a:cubicBezTo>
                      <a:cubicBezTo>
                        <a:pt x="2345" y="1645"/>
                        <a:pt x="2344" y="1663"/>
                        <a:pt x="2298" y="1683"/>
                      </a:cubicBezTo>
                      <a:cubicBezTo>
                        <a:pt x="2252" y="1703"/>
                        <a:pt x="2192" y="1696"/>
                        <a:pt x="2076" y="1701"/>
                      </a:cubicBezTo>
                      <a:cubicBezTo>
                        <a:pt x="1960" y="1706"/>
                        <a:pt x="1760" y="1711"/>
                        <a:pt x="1602" y="1713"/>
                      </a:cubicBezTo>
                      <a:cubicBezTo>
                        <a:pt x="1444" y="1715"/>
                        <a:pt x="1283" y="1714"/>
                        <a:pt x="1128" y="1713"/>
                      </a:cubicBezTo>
                      <a:cubicBezTo>
                        <a:pt x="973" y="1712"/>
                        <a:pt x="773" y="1709"/>
                        <a:pt x="672" y="1707"/>
                      </a:cubicBezTo>
                      <a:cubicBezTo>
                        <a:pt x="571" y="1705"/>
                        <a:pt x="550" y="1707"/>
                        <a:pt x="522" y="1701"/>
                      </a:cubicBezTo>
                      <a:cubicBezTo>
                        <a:pt x="494" y="1695"/>
                        <a:pt x="511" y="1689"/>
                        <a:pt x="504" y="1671"/>
                      </a:cubicBezTo>
                      <a:cubicBezTo>
                        <a:pt x="497" y="1653"/>
                        <a:pt x="486" y="1642"/>
                        <a:pt x="480" y="1593"/>
                      </a:cubicBezTo>
                      <a:cubicBezTo>
                        <a:pt x="474" y="1544"/>
                        <a:pt x="470" y="1427"/>
                        <a:pt x="468" y="1377"/>
                      </a:cubicBezTo>
                      <a:cubicBezTo>
                        <a:pt x="466" y="1327"/>
                        <a:pt x="469" y="1356"/>
                        <a:pt x="468" y="1293"/>
                      </a:cubicBezTo>
                      <a:cubicBezTo>
                        <a:pt x="467" y="1230"/>
                        <a:pt x="454" y="1073"/>
                        <a:pt x="462" y="999"/>
                      </a:cubicBezTo>
                      <a:cubicBezTo>
                        <a:pt x="470" y="925"/>
                        <a:pt x="491" y="888"/>
                        <a:pt x="516" y="849"/>
                      </a:cubicBezTo>
                      <a:cubicBezTo>
                        <a:pt x="541" y="810"/>
                        <a:pt x="549" y="817"/>
                        <a:pt x="612" y="765"/>
                      </a:cubicBezTo>
                      <a:cubicBezTo>
                        <a:pt x="675" y="713"/>
                        <a:pt x="817" y="609"/>
                        <a:pt x="894" y="537"/>
                      </a:cubicBezTo>
                      <a:cubicBezTo>
                        <a:pt x="971" y="465"/>
                        <a:pt x="1047" y="399"/>
                        <a:pt x="1074" y="333"/>
                      </a:cubicBezTo>
                      <a:cubicBezTo>
                        <a:pt x="1101" y="267"/>
                        <a:pt x="1059" y="175"/>
                        <a:pt x="1056" y="141"/>
                      </a:cubicBezTo>
                      <a:cubicBezTo>
                        <a:pt x="1053" y="107"/>
                        <a:pt x="1073" y="135"/>
                        <a:pt x="1056" y="129"/>
                      </a:cubicBezTo>
                      <a:cubicBezTo>
                        <a:pt x="1039" y="123"/>
                        <a:pt x="1048" y="109"/>
                        <a:pt x="954" y="105"/>
                      </a:cubicBezTo>
                      <a:cubicBezTo>
                        <a:pt x="860" y="101"/>
                        <a:pt x="626" y="105"/>
                        <a:pt x="492" y="105"/>
                      </a:cubicBezTo>
                      <a:cubicBezTo>
                        <a:pt x="358" y="105"/>
                        <a:pt x="232" y="106"/>
                        <a:pt x="150" y="105"/>
                      </a:cubicBezTo>
                      <a:cubicBezTo>
                        <a:pt x="68" y="104"/>
                        <a:pt x="25" y="100"/>
                        <a:pt x="0" y="99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0000FF"/>
                  </a:solidFill>
                  <a:prstDash val="sysDot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18" name="Line 49"/>
                <p:cNvSpPr>
                  <a:spLocks noChangeShapeType="1"/>
                </p:cNvSpPr>
                <p:nvPr/>
              </p:nvSpPr>
              <p:spPr bwMode="auto">
                <a:xfrm>
                  <a:off x="4332" y="1980"/>
                  <a:ext cx="0" cy="552"/>
                </a:xfrm>
                <a:prstGeom prst="line">
                  <a:avLst/>
                </a:prstGeom>
                <a:noFill/>
                <a:ln w="38100">
                  <a:solidFill>
                    <a:srgbClr val="000099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216" name="Text Box 50"/>
              <p:cNvSpPr txBox="1">
                <a:spLocks noChangeArrowheads="1"/>
              </p:cNvSpPr>
              <p:nvPr/>
            </p:nvSpPr>
            <p:spPr bwMode="auto">
              <a:xfrm>
                <a:off x="2398" y="1331"/>
                <a:ext cx="35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503050405090304" pitchFamily="18" charset="0"/>
                    <a:ea typeface="楷体_GB2312" pitchFamily="49" charset="-122"/>
                  </a:rPr>
                  <a:t>u</a:t>
                </a:r>
                <a:r>
                  <a:rPr kumimoji="1" lang="en-US" altLang="zh-CN" sz="2800" b="1" baseline="-25000">
                    <a:latin typeface="Times New Roman" panose="02020503050405090304" pitchFamily="18" charset="0"/>
                    <a:ea typeface="楷体_GB2312" pitchFamily="49" charset="-122"/>
                  </a:rPr>
                  <a:t>0</a:t>
                </a:r>
                <a:endParaRPr kumimoji="1" lang="en-US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7184" name="Group 51"/>
            <p:cNvGrpSpPr/>
            <p:nvPr/>
          </p:nvGrpSpPr>
          <p:grpSpPr bwMode="auto">
            <a:xfrm>
              <a:off x="96" y="504"/>
              <a:ext cx="348" cy="1774"/>
              <a:chOff x="96" y="504"/>
              <a:chExt cx="348" cy="1774"/>
            </a:xfrm>
          </p:grpSpPr>
          <p:sp>
            <p:nvSpPr>
              <p:cNvPr id="7185" name="Text Box 52"/>
              <p:cNvSpPr txBox="1">
                <a:spLocks noChangeArrowheads="1"/>
              </p:cNvSpPr>
              <p:nvPr/>
            </p:nvSpPr>
            <p:spPr bwMode="auto">
              <a:xfrm>
                <a:off x="96" y="504"/>
                <a:ext cx="312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503050405090304" pitchFamily="18" charset="0"/>
                    <a:ea typeface="楷体_GB2312" pitchFamily="49" charset="-122"/>
                  </a:rPr>
                  <a:t>+</a:t>
                </a:r>
                <a:endParaRPr kumimoji="1" lang="en-US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186" name="Text Box 53"/>
              <p:cNvSpPr txBox="1">
                <a:spLocks noChangeArrowheads="1"/>
              </p:cNvSpPr>
              <p:nvPr/>
            </p:nvSpPr>
            <p:spPr bwMode="auto">
              <a:xfrm>
                <a:off x="132" y="2016"/>
                <a:ext cx="312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800" b="1">
                    <a:latin typeface="Times New Roman" panose="02020503050405090304" pitchFamily="18" charset="0"/>
                    <a:ea typeface="楷体_GB2312" pitchFamily="49" charset="-122"/>
                  </a:rPr>
                  <a:t>-</a:t>
                </a:r>
                <a:endParaRPr kumimoji="1" lang="en-US" altLang="zh-CN" sz="2800" b="1">
                  <a:latin typeface="Times New Roman" panose="02020503050405090304" pitchFamily="18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7172" name="Group 55"/>
          <p:cNvGrpSpPr/>
          <p:nvPr/>
        </p:nvGrpSpPr>
        <p:grpSpPr bwMode="auto">
          <a:xfrm>
            <a:off x="5394325" y="1628775"/>
            <a:ext cx="3749675" cy="3862388"/>
            <a:chOff x="3265" y="822"/>
            <a:chExt cx="2362" cy="2433"/>
          </a:xfrm>
        </p:grpSpPr>
        <p:sp>
          <p:nvSpPr>
            <p:cNvPr id="7175" name="Rectangle 56"/>
            <p:cNvSpPr>
              <a:spLocks noChangeArrowheads="1"/>
            </p:cNvSpPr>
            <p:nvPr/>
          </p:nvSpPr>
          <p:spPr bwMode="auto">
            <a:xfrm>
              <a:off x="3334" y="822"/>
              <a:ext cx="2271" cy="2433"/>
            </a:xfrm>
            <a:prstGeom prst="rect">
              <a:avLst/>
            </a:prstGeom>
            <a:solidFill>
              <a:srgbClr val="FFFFD7">
                <a:alpha val="50195"/>
              </a:srgb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76" name="Text Box 57"/>
            <p:cNvSpPr txBox="1">
              <a:spLocks noChangeArrowheads="1"/>
            </p:cNvSpPr>
            <p:nvPr/>
          </p:nvSpPr>
          <p:spPr bwMode="auto">
            <a:xfrm>
              <a:off x="3431" y="932"/>
              <a:ext cx="10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u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&gt;0 </a:t>
              </a:r>
              <a:r>
                <a:rPr kumimoji="1" lang="zh-CN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时</a:t>
              </a:r>
              <a:endParaRPr kumimoji="1" lang="zh-CN" altLang="en-US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77" name="Text Box 58"/>
            <p:cNvSpPr txBox="1">
              <a:spLocks noChangeArrowheads="1"/>
            </p:cNvSpPr>
            <p:nvPr/>
          </p:nvSpPr>
          <p:spPr bwMode="auto">
            <a:xfrm>
              <a:off x="3265" y="1419"/>
              <a:ext cx="1262" cy="1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,D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导通</a:t>
              </a:r>
              <a:endPara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,D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截止</a:t>
              </a:r>
              <a:endPara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电流通路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:</a:t>
              </a:r>
              <a:endPara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由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+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经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</a:t>
              </a:r>
              <a:endPara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3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-</a:t>
              </a:r>
              <a:endPara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78" name="Text Box 59"/>
            <p:cNvSpPr txBox="1">
              <a:spLocks noChangeArrowheads="1"/>
            </p:cNvSpPr>
            <p:nvPr/>
          </p:nvSpPr>
          <p:spPr bwMode="auto">
            <a:xfrm>
              <a:off x="4551" y="951"/>
              <a:ext cx="7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u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&lt;0 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时</a:t>
              </a:r>
              <a:endParaRPr kumimoji="1" lang="zh-CN" altLang="en-US" sz="2400" b="1" baseline="-2500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179" name="Text Box 60"/>
            <p:cNvSpPr txBox="1">
              <a:spLocks noChangeArrowheads="1"/>
            </p:cNvSpPr>
            <p:nvPr/>
          </p:nvSpPr>
          <p:spPr bwMode="auto">
            <a:xfrm>
              <a:off x="4407" y="1472"/>
              <a:ext cx="122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195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,D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导通</a:t>
              </a:r>
              <a:endPara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,D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截止</a:t>
              </a:r>
              <a:endPara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电流通路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:</a:t>
              </a:r>
              <a:endPara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由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r>
                <a:rPr kumimoji="1"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经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</a:t>
              </a:r>
              <a:endPara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D</a:t>
              </a:r>
              <a:r>
                <a:rPr kumimoji="1" lang="en-US" altLang="zh-CN" sz="2400" b="1" baseline="-250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4</a:t>
              </a: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+</a:t>
              </a:r>
              <a:endPara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180" name="Line 61"/>
            <p:cNvSpPr>
              <a:spLocks noChangeShapeType="1"/>
            </p:cNvSpPr>
            <p:nvPr/>
          </p:nvSpPr>
          <p:spPr bwMode="auto">
            <a:xfrm flipV="1">
              <a:off x="3336" y="2706"/>
              <a:ext cx="22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1" name="Line 62"/>
            <p:cNvSpPr>
              <a:spLocks noChangeShapeType="1"/>
            </p:cNvSpPr>
            <p:nvPr/>
          </p:nvSpPr>
          <p:spPr bwMode="auto">
            <a:xfrm flipH="1">
              <a:off x="4422" y="829"/>
              <a:ext cx="18" cy="1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2" name="Line 63"/>
            <p:cNvSpPr>
              <a:spLocks noChangeShapeType="1"/>
            </p:cNvSpPr>
            <p:nvPr/>
          </p:nvSpPr>
          <p:spPr bwMode="auto">
            <a:xfrm flipV="1">
              <a:off x="3337" y="1421"/>
              <a:ext cx="227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3" name="Rectangle 64"/>
          <p:cNvSpPr>
            <a:spLocks noChangeArrowheads="1"/>
          </p:cNvSpPr>
          <p:nvPr/>
        </p:nvSpPr>
        <p:spPr bwMode="auto">
          <a:xfrm>
            <a:off x="5589588" y="4797425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zh-CN" sz="2400" b="1">
                <a:ea typeface="黑体" panose="02010609060101010101" pitchFamily="49" charset="-122"/>
              </a:rPr>
              <a:t>输出是脉动的直流电压！</a:t>
            </a:r>
            <a:endParaRPr kumimoji="1" lang="zh-CN" altLang="en-US" sz="2400" b="1">
              <a:ea typeface="黑体" panose="02010609060101010101" pitchFamily="49" charset="-122"/>
            </a:endParaRPr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36841" y="557887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504825" y="260350"/>
            <a:ext cx="84597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2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、测量</a:t>
            </a:r>
            <a:r>
              <a:rPr kumimoji="1" lang="zh-CN" altLang="en-US" sz="2400" b="1"/>
              <a:t>桥式整流电容滤波后的输出电压</a:t>
            </a:r>
            <a:r>
              <a:rPr kumimoji="1" lang="en-US" altLang="zh-CN" sz="2400" b="1">
                <a:latin typeface="Times New Roman" panose="0202050305040509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503050405090304" pitchFamily="18" charset="0"/>
              </a:rPr>
              <a:t>o</a:t>
            </a:r>
            <a:r>
              <a:rPr kumimoji="1" lang="zh-CN" altLang="en-US" sz="2400" b="1">
                <a:latin typeface="Times New Roman" panose="02020503050405090304" pitchFamily="18" charset="0"/>
              </a:rPr>
              <a:t>，用示波器观察输</a:t>
            </a:r>
            <a:endParaRPr kumimoji="1" lang="zh-CN" altLang="en-US" sz="2400" b="1">
              <a:latin typeface="Times New Roman" panose="0202050305040509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503050405090304" pitchFamily="18" charset="0"/>
              </a:rPr>
              <a:t>      出电压的波形，记录入表－</a:t>
            </a:r>
            <a:r>
              <a:rPr kumimoji="1" lang="en-US" altLang="zh-CN" sz="2400" b="1">
                <a:latin typeface="Times New Roman" panose="02020503050405090304" pitchFamily="18" charset="0"/>
              </a:rPr>
              <a:t>1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827088" y="5851525"/>
            <a:ext cx="579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503050405090304" pitchFamily="18" charset="0"/>
              </a:rPr>
              <a:t>注意：</a:t>
            </a:r>
            <a:r>
              <a:rPr kumimoji="1" lang="zh-CN" altLang="en-US" sz="2400" b="1">
                <a:latin typeface="Times New Roman" panose="02020503050405090304" pitchFamily="18" charset="0"/>
              </a:rPr>
              <a:t>电解电容的极性。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sp>
        <p:nvSpPr>
          <p:cNvPr id="8196" name="Rectangle 8"/>
          <p:cNvSpPr>
            <a:spLocks noChangeArrowheads="1"/>
          </p:cNvSpPr>
          <p:nvPr/>
        </p:nvSpPr>
        <p:spPr bwMode="auto">
          <a:xfrm>
            <a:off x="2627313" y="4868863"/>
            <a:ext cx="324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3333FF"/>
                </a:solidFill>
              </a:rPr>
              <a:t>桥式整流电容滤波电路</a:t>
            </a:r>
            <a:endParaRPr kumimoji="1" lang="zh-CN" altLang="en-US" sz="2400" b="1">
              <a:solidFill>
                <a:srgbClr val="3333FF"/>
              </a:solidFill>
            </a:endParaRPr>
          </a:p>
        </p:txBody>
      </p:sp>
      <p:grpSp>
        <p:nvGrpSpPr>
          <p:cNvPr id="8197" name="Group 11"/>
          <p:cNvGrpSpPr/>
          <p:nvPr/>
        </p:nvGrpSpPr>
        <p:grpSpPr bwMode="auto">
          <a:xfrm>
            <a:off x="1692275" y="1341438"/>
            <a:ext cx="5688013" cy="3311525"/>
            <a:chOff x="1701" y="799"/>
            <a:chExt cx="2586" cy="1724"/>
          </a:xfrm>
        </p:grpSpPr>
        <p:pic>
          <p:nvPicPr>
            <p:cNvPr id="8200" name="Picture 7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" y="799"/>
              <a:ext cx="2586" cy="1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1" name="Line 9"/>
            <p:cNvSpPr>
              <a:spLocks noChangeShapeType="1"/>
            </p:cNvSpPr>
            <p:nvPr/>
          </p:nvSpPr>
          <p:spPr bwMode="auto">
            <a:xfrm>
              <a:off x="3288" y="2341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2" name="Line 10"/>
            <p:cNvSpPr>
              <a:spLocks noChangeShapeType="1"/>
            </p:cNvSpPr>
            <p:nvPr/>
          </p:nvSpPr>
          <p:spPr bwMode="auto">
            <a:xfrm>
              <a:off x="3198" y="2523"/>
              <a:ext cx="18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98" name="Oval 12"/>
          <p:cNvSpPr>
            <a:spLocks noChangeArrowheads="1"/>
          </p:cNvSpPr>
          <p:nvPr/>
        </p:nvSpPr>
        <p:spPr bwMode="auto">
          <a:xfrm>
            <a:off x="4932363" y="2349500"/>
            <a:ext cx="576262" cy="14398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7283" y="399857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0899" grpId="0" autoUpdateAnimBg="0"/>
      <p:bldP spid="80902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504825" y="260350"/>
            <a:ext cx="84597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3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、测量</a:t>
            </a:r>
            <a:r>
              <a:rPr kumimoji="1" lang="zh-CN" altLang="en-US" sz="2400" b="1"/>
              <a:t>桥式整流电容滤波硅稳压管稳压后的输出电压</a:t>
            </a:r>
            <a:r>
              <a:rPr kumimoji="1" lang="en-US" altLang="zh-CN" sz="2400" b="1"/>
              <a:t>u</a:t>
            </a:r>
            <a:r>
              <a:rPr kumimoji="1" lang="en-US" altLang="zh-CN" sz="2400" b="1" baseline="-25000"/>
              <a:t>o</a:t>
            </a:r>
            <a:r>
              <a:rPr kumimoji="1" lang="zh-CN" altLang="en-US" sz="2400" b="1">
                <a:latin typeface="Times New Roman" panose="02020503050405090304" pitchFamily="18" charset="0"/>
              </a:rPr>
              <a:t>，用</a:t>
            </a:r>
            <a:endParaRPr kumimoji="1" lang="zh-CN" altLang="en-US" sz="2400" b="1">
              <a:latin typeface="Times New Roman" panose="0202050305040509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anose="02020503050405090304" pitchFamily="18" charset="0"/>
              </a:rPr>
              <a:t>      示波器观察输出电压的波形，记录入表－</a:t>
            </a:r>
            <a:r>
              <a:rPr kumimoji="1" lang="en-US" altLang="zh-CN" sz="2400" b="1">
                <a:latin typeface="Times New Roman" panose="02020503050405090304" pitchFamily="18" charset="0"/>
              </a:rPr>
              <a:t>1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755650" y="5203825"/>
            <a:ext cx="579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503050405090304" pitchFamily="18" charset="0"/>
              </a:rPr>
              <a:t>注意：</a:t>
            </a:r>
            <a:r>
              <a:rPr kumimoji="1" lang="zh-CN" altLang="en-US" sz="2400" b="1">
                <a:latin typeface="Times New Roman" panose="02020503050405090304" pitchFamily="18" charset="0"/>
              </a:rPr>
              <a:t>硅稳压管的极性。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sp>
        <p:nvSpPr>
          <p:cNvPr id="9220" name="Text Box 10"/>
          <p:cNvSpPr txBox="1">
            <a:spLocks noChangeArrowheads="1"/>
          </p:cNvSpPr>
          <p:nvPr/>
        </p:nvSpPr>
        <p:spPr bwMode="auto">
          <a:xfrm>
            <a:off x="1042988" y="45339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3333FF"/>
                </a:solidFill>
                <a:latin typeface="宋体" panose="02010600030101010101" pitchFamily="2" charset="-122"/>
              </a:rPr>
              <a:t>桥式整流电容滤波硅稳压管稳压电路</a:t>
            </a:r>
            <a:r>
              <a:rPr kumimoji="1"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 </a:t>
            </a:r>
            <a:endParaRPr kumimoji="1" lang="zh-CN" altLang="en-US" sz="2400">
              <a:solidFill>
                <a:srgbClr val="3333FF"/>
              </a:solidFill>
              <a:latin typeface="宋体" panose="02010600030101010101" pitchFamily="2" charset="-122"/>
            </a:endParaRPr>
          </a:p>
        </p:txBody>
      </p:sp>
      <p:grpSp>
        <p:nvGrpSpPr>
          <p:cNvPr id="9221" name="Group 13"/>
          <p:cNvGrpSpPr/>
          <p:nvPr/>
        </p:nvGrpSpPr>
        <p:grpSpPr bwMode="auto">
          <a:xfrm>
            <a:off x="611188" y="981075"/>
            <a:ext cx="8281987" cy="3311525"/>
            <a:chOff x="385" y="618"/>
            <a:chExt cx="5217" cy="2086"/>
          </a:xfrm>
        </p:grpSpPr>
        <p:graphicFrame>
          <p:nvGraphicFramePr>
            <p:cNvPr id="9224" name="Object 9"/>
            <p:cNvGraphicFramePr>
              <a:graphicFrameLocks noChangeAspect="1"/>
            </p:cNvGraphicFramePr>
            <p:nvPr/>
          </p:nvGraphicFramePr>
          <p:xfrm>
            <a:off x="385" y="618"/>
            <a:ext cx="5217" cy="2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5" name="Visio" r:id="rId1" imgW="7505065" imgH="3244215" progId="Visio.Drawing.6">
                    <p:embed/>
                  </p:oleObj>
                </mc:Choice>
                <mc:Fallback>
                  <p:oleObj name="Visio" r:id="rId1" imgW="7505065" imgH="3244215" progId="Visio.Drawing.6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618"/>
                          <a:ext cx="5217" cy="2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5" name="Line 11"/>
            <p:cNvSpPr>
              <a:spLocks noChangeShapeType="1"/>
            </p:cNvSpPr>
            <p:nvPr/>
          </p:nvSpPr>
          <p:spPr bwMode="auto">
            <a:xfrm>
              <a:off x="2699" y="243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6" name="Line 12"/>
            <p:cNvSpPr>
              <a:spLocks noChangeShapeType="1"/>
            </p:cNvSpPr>
            <p:nvPr/>
          </p:nvSpPr>
          <p:spPr bwMode="auto">
            <a:xfrm>
              <a:off x="2608" y="270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2" name="Freeform 14"/>
          <p:cNvSpPr/>
          <p:nvPr/>
        </p:nvSpPr>
        <p:spPr bwMode="auto">
          <a:xfrm>
            <a:off x="4692650" y="1171575"/>
            <a:ext cx="2292350" cy="2136775"/>
          </a:xfrm>
          <a:custGeom>
            <a:avLst/>
            <a:gdLst>
              <a:gd name="T0" fmla="*/ 2147483646 w 1444"/>
              <a:gd name="T1" fmla="*/ 2147483646 h 1346"/>
              <a:gd name="T2" fmla="*/ 2147483646 w 1444"/>
              <a:gd name="T3" fmla="*/ 2147483646 h 1346"/>
              <a:gd name="T4" fmla="*/ 2147483646 w 1444"/>
              <a:gd name="T5" fmla="*/ 2147483646 h 1346"/>
              <a:gd name="T6" fmla="*/ 2147483646 w 1444"/>
              <a:gd name="T7" fmla="*/ 2147483646 h 1346"/>
              <a:gd name="T8" fmla="*/ 2147483646 w 1444"/>
              <a:gd name="T9" fmla="*/ 2147483646 h 1346"/>
              <a:gd name="T10" fmla="*/ 2147483646 w 1444"/>
              <a:gd name="T11" fmla="*/ 2147483646 h 1346"/>
              <a:gd name="T12" fmla="*/ 2147483646 w 1444"/>
              <a:gd name="T13" fmla="*/ 2147483646 h 1346"/>
              <a:gd name="T14" fmla="*/ 2147483646 w 1444"/>
              <a:gd name="T15" fmla="*/ 2147483646 h 13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44" h="1346">
                <a:moveTo>
                  <a:pt x="60" y="288"/>
                </a:moveTo>
                <a:cubicBezTo>
                  <a:pt x="98" y="220"/>
                  <a:pt x="174" y="31"/>
                  <a:pt x="378" y="16"/>
                </a:cubicBezTo>
                <a:cubicBezTo>
                  <a:pt x="582" y="1"/>
                  <a:pt x="1126" y="0"/>
                  <a:pt x="1285" y="197"/>
                </a:cubicBezTo>
                <a:cubicBezTo>
                  <a:pt x="1444" y="394"/>
                  <a:pt x="1390" y="1044"/>
                  <a:pt x="1330" y="1195"/>
                </a:cubicBezTo>
                <a:cubicBezTo>
                  <a:pt x="1270" y="1346"/>
                  <a:pt x="982" y="1232"/>
                  <a:pt x="922" y="1104"/>
                </a:cubicBezTo>
                <a:cubicBezTo>
                  <a:pt x="862" y="976"/>
                  <a:pt x="1096" y="537"/>
                  <a:pt x="967" y="424"/>
                </a:cubicBezTo>
                <a:cubicBezTo>
                  <a:pt x="838" y="311"/>
                  <a:pt x="302" y="447"/>
                  <a:pt x="151" y="424"/>
                </a:cubicBezTo>
                <a:cubicBezTo>
                  <a:pt x="0" y="401"/>
                  <a:pt x="22" y="356"/>
                  <a:pt x="60" y="288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5" y="4183063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5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922" grpId="0" autoUpdateAnimBg="0"/>
      <p:bldP spid="8192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504825" y="260350"/>
            <a:ext cx="845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4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</a:t>
            </a:r>
            <a:r>
              <a:rPr kumimoji="1" lang="zh-CN" altLang="en-US" sz="2400" b="1"/>
              <a:t>测量直流稳压电源的外特性，</a:t>
            </a:r>
            <a:r>
              <a:rPr kumimoji="1" lang="zh-CN" altLang="en-US" sz="2400" b="1">
                <a:latin typeface="Times New Roman" panose="02020503050405090304" pitchFamily="18" charset="0"/>
              </a:rPr>
              <a:t>记录入表－</a:t>
            </a:r>
            <a:r>
              <a:rPr kumimoji="1" lang="en-US" altLang="zh-CN" sz="2400" b="1">
                <a:latin typeface="Times New Roman" panose="02020503050405090304" pitchFamily="18" charset="0"/>
              </a:rPr>
              <a:t>2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611188" y="4868863"/>
            <a:ext cx="579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503050405090304" pitchFamily="18" charset="0"/>
              </a:rPr>
              <a:t>注意：</a:t>
            </a:r>
            <a:r>
              <a:rPr kumimoji="1" lang="en-US" altLang="zh-CN" sz="2400" b="1">
                <a:latin typeface="Times New Roman" panose="02020503050405090304" pitchFamily="18" charset="0"/>
              </a:rPr>
              <a:t>I</a:t>
            </a:r>
            <a:r>
              <a:rPr kumimoji="1" lang="en-US" altLang="zh-CN" sz="2400" b="1" baseline="-25000">
                <a:latin typeface="Times New Roman" panose="02020503050405090304" pitchFamily="18" charset="0"/>
              </a:rPr>
              <a:t>L</a:t>
            </a:r>
            <a:r>
              <a:rPr kumimoji="1" lang="zh-CN" altLang="en-US" sz="2400" b="1">
                <a:latin typeface="Times New Roman" panose="02020503050405090304" pitchFamily="18" charset="0"/>
              </a:rPr>
              <a:t>不用测量，通过计算可得。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042988" y="4221163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3333FF"/>
                </a:solidFill>
                <a:latin typeface="宋体" panose="02010600030101010101" pitchFamily="2" charset="-122"/>
              </a:rPr>
              <a:t>桥式整流电容滤波硅稳压管稳压电路</a:t>
            </a:r>
            <a:r>
              <a:rPr kumimoji="1" lang="zh-CN" altLang="en-US" sz="2400">
                <a:solidFill>
                  <a:srgbClr val="3333FF"/>
                </a:solidFill>
                <a:latin typeface="宋体" panose="02010600030101010101" pitchFamily="2" charset="-122"/>
              </a:rPr>
              <a:t> </a:t>
            </a:r>
            <a:endParaRPr kumimoji="1" lang="zh-CN" altLang="en-US" sz="2400">
              <a:solidFill>
                <a:srgbClr val="3333FF"/>
              </a:solidFill>
              <a:latin typeface="宋体" panose="02010600030101010101" pitchFamily="2" charset="-122"/>
            </a:endParaRPr>
          </a:p>
        </p:txBody>
      </p:sp>
      <p:grpSp>
        <p:nvGrpSpPr>
          <p:cNvPr id="10245" name="Group 5"/>
          <p:cNvGrpSpPr/>
          <p:nvPr/>
        </p:nvGrpSpPr>
        <p:grpSpPr bwMode="auto">
          <a:xfrm>
            <a:off x="611188" y="861060"/>
            <a:ext cx="8281987" cy="3311525"/>
            <a:chOff x="385" y="618"/>
            <a:chExt cx="5217" cy="2086"/>
          </a:xfrm>
        </p:grpSpPr>
        <p:graphicFrame>
          <p:nvGraphicFramePr>
            <p:cNvPr id="10249" name="Object 6"/>
            <p:cNvGraphicFramePr>
              <a:graphicFrameLocks noChangeAspect="1"/>
            </p:cNvGraphicFramePr>
            <p:nvPr/>
          </p:nvGraphicFramePr>
          <p:xfrm>
            <a:off x="385" y="618"/>
            <a:ext cx="5217" cy="2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8" name="Visio" r:id="rId1" imgW="7505065" imgH="3244215" progId="Visio.Drawing.6">
                    <p:embed/>
                  </p:oleObj>
                </mc:Choice>
                <mc:Fallback>
                  <p:oleObj name="Visio" r:id="rId1" imgW="7505065" imgH="3244215" progId="Visio.Drawing.6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618"/>
                          <a:ext cx="5217" cy="2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Line 7"/>
            <p:cNvSpPr>
              <a:spLocks noChangeShapeType="1"/>
            </p:cNvSpPr>
            <p:nvPr/>
          </p:nvSpPr>
          <p:spPr bwMode="auto">
            <a:xfrm>
              <a:off x="2699" y="243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" name="Line 8"/>
            <p:cNvSpPr>
              <a:spLocks noChangeShapeType="1"/>
            </p:cNvSpPr>
            <p:nvPr/>
          </p:nvSpPr>
          <p:spPr bwMode="auto">
            <a:xfrm>
              <a:off x="2608" y="270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504825" y="5661025"/>
            <a:ext cx="845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5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</a:t>
            </a:r>
            <a:r>
              <a:rPr kumimoji="1" lang="zh-CN" altLang="en-US" sz="2400" b="1"/>
              <a:t>计算直流稳压电源的等效内阻。</a:t>
            </a:r>
            <a:endParaRPr kumimoji="1" lang="zh-CN" altLang="en-US" sz="2400" b="1">
              <a:latin typeface="Times New Roman" panose="02020503050405090304" pitchFamily="18" charset="0"/>
            </a:endParaRPr>
          </a:p>
        </p:txBody>
      </p:sp>
      <p:graphicFrame>
        <p:nvGraphicFramePr>
          <p:cNvPr id="82957" name="Object 13"/>
          <p:cNvGraphicFramePr>
            <a:graphicFrameLocks noChangeAspect="1"/>
          </p:cNvGraphicFramePr>
          <p:nvPr/>
        </p:nvGraphicFramePr>
        <p:xfrm>
          <a:off x="5365433" y="5516563"/>
          <a:ext cx="35274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Equation" r:id="rId3" imgW="749935" imgH="283210" progId="Equation.DSMT4">
                  <p:embed/>
                </p:oleObj>
              </mc:Choice>
              <mc:Fallback>
                <p:oleObj name="Equation" r:id="rId3" imgW="749935" imgH="28321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433" y="5516563"/>
                        <a:ext cx="3527425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6887" y="3644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0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2946" grpId="0" autoUpdateAnimBg="0"/>
      <p:bldP spid="82947" grpId="0" autoUpdateAnimBg="0"/>
      <p:bldP spid="8295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23850" y="333375"/>
            <a:ext cx="8075613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D60093"/>
                </a:solidFill>
              </a:rPr>
              <a:t>四、</a:t>
            </a:r>
            <a:r>
              <a:rPr lang="en-US" altLang="zh-CN" sz="2800" b="1">
                <a:solidFill>
                  <a:srgbClr val="D60093"/>
                </a:solidFill>
              </a:rPr>
              <a:t>multisim12 </a:t>
            </a:r>
            <a:r>
              <a:rPr lang="zh-CN" altLang="en-US" sz="2800" b="1">
                <a:solidFill>
                  <a:srgbClr val="D60093"/>
                </a:solidFill>
              </a:rPr>
              <a:t>的使用及注意事项</a:t>
            </a:r>
            <a:endParaRPr lang="zh-CN" altLang="en-US" sz="2800" b="1">
              <a:solidFill>
                <a:srgbClr val="D60093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395288" y="908050"/>
            <a:ext cx="86391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503050405090304" pitchFamily="18" charset="0"/>
              </a:rPr>
              <a:t>1</a:t>
            </a:r>
            <a:r>
              <a:rPr kumimoji="1" lang="zh-CN" altLang="en-US" sz="2400" b="1">
                <a:latin typeface="Times New Roman" panose="02020503050405090304" pitchFamily="18" charset="0"/>
              </a:rPr>
              <a:t>、</a:t>
            </a:r>
            <a:r>
              <a:rPr kumimoji="1" lang="en-US" altLang="zh-CN" sz="2400" b="1"/>
              <a:t>14V</a:t>
            </a:r>
            <a:r>
              <a:rPr kumimoji="1" lang="zh-CN" altLang="en-US" sz="2400" b="1"/>
              <a:t>交流电源</a:t>
            </a:r>
            <a:r>
              <a:rPr kumimoji="1" lang="en-US" altLang="zh-CN" sz="2400" b="1"/>
              <a:t>(Sources-POWER_SOURCES-AC_POWER</a:t>
            </a:r>
            <a:endParaRPr kumimoji="1" lang="zh-CN" altLang="en-US" sz="2400" b="1"/>
          </a:p>
        </p:txBody>
      </p:sp>
      <p:pic>
        <p:nvPicPr>
          <p:cNvPr id="11268" name="Picture 8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514475"/>
            <a:ext cx="6523037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405188"/>
            <a:ext cx="5113338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已录下的声音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76" y="5301208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8067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933</Words>
  <Application>WPS 演示</Application>
  <PresentationFormat>全屏显示(4:3)</PresentationFormat>
  <Paragraphs>112</Paragraphs>
  <Slides>16</Slides>
  <Notes>0</Notes>
  <HiddenSlides>0</HiddenSlides>
  <MMClips>16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41" baseType="lpstr">
      <vt:lpstr>Arial</vt:lpstr>
      <vt:lpstr>方正书宋_GBK</vt:lpstr>
      <vt:lpstr>Wingdings</vt:lpstr>
      <vt:lpstr>宋体</vt:lpstr>
      <vt:lpstr>汉仪书宋二KW</vt:lpstr>
      <vt:lpstr>隶书</vt:lpstr>
      <vt:lpstr>报隶-简</vt:lpstr>
      <vt:lpstr>华文宋体</vt:lpstr>
      <vt:lpstr>Times New Roman</vt:lpstr>
      <vt:lpstr>楷体_GB2312</vt:lpstr>
      <vt:lpstr>汉仪楷体简</vt:lpstr>
      <vt:lpstr>黑体</vt:lpstr>
      <vt:lpstr>Symbol</vt:lpstr>
      <vt:lpstr>微软雅黑</vt:lpstr>
      <vt:lpstr>汉仪旗黑</vt:lpstr>
      <vt:lpstr>宋体</vt:lpstr>
      <vt:lpstr>Arial Unicode MS</vt:lpstr>
      <vt:lpstr>Calibri</vt:lpstr>
      <vt:lpstr>Helvetica Neue</vt:lpstr>
      <vt:lpstr>汉仪中黑KW</vt:lpstr>
      <vt:lpstr>Kingsoft Sign</vt:lpstr>
      <vt:lpstr>默认设计模板</vt:lpstr>
      <vt:lpstr>Visio.Drawing.6</vt:lpstr>
      <vt:lpstr>Visio.Drawing.6</vt:lpstr>
      <vt:lpstr>Equation.DSMT4</vt:lpstr>
      <vt:lpstr>电工电子实验教学中心</vt:lpstr>
      <vt:lpstr>PowerPoint 演示文稿</vt:lpstr>
      <vt:lpstr>二、实验原理</vt:lpstr>
      <vt:lpstr>PowerPoint 演示文稿</vt:lpstr>
      <vt:lpstr>桥式整流电路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SCUT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yyq</dc:creator>
  <cp:lastModifiedBy>waterking</cp:lastModifiedBy>
  <cp:revision>277</cp:revision>
  <dcterms:created xsi:type="dcterms:W3CDTF">2020-08-23T13:39:02Z</dcterms:created>
  <dcterms:modified xsi:type="dcterms:W3CDTF">2020-08-23T13:39:02Z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